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9" r:id="rId17"/>
    <p:sldId id="273" r:id="rId18"/>
    <p:sldId id="274" r:id="rId19"/>
    <p:sldId id="275" r:id="rId20"/>
    <p:sldId id="276" r:id="rId21"/>
    <p:sldId id="280" r:id="rId22"/>
    <p:sldId id="277" r:id="rId23"/>
    <p:sldId id="278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6893" autoAdjust="0"/>
  </p:normalViewPr>
  <p:slideViewPr>
    <p:cSldViewPr>
      <p:cViewPr>
        <p:scale>
          <a:sx n="50" d="100"/>
          <a:sy n="50" d="100"/>
        </p:scale>
        <p:origin x="-119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125C7-5E63-4A51-8789-497142A00A30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5EAF4-3335-4F51-8C3B-7195F7678C9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00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3050"/>
            <a:ext cx="2133873" cy="1859806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2856"/>
            <a:ext cx="3008313" cy="39933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B1662-6D62-421A-977A-EE2AD584F909}" type="datetimeFigureOut">
              <a:rPr lang="en-GB" smtClean="0"/>
              <a:t>30/01/2014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026" name="Picture 2" descr="Brasão da PUC-Ri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670"/>
            <a:ext cx="8001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mailto:delamare@cetuc.puc-rio.b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7564" y="1844824"/>
            <a:ext cx="7772400" cy="1470025"/>
          </a:xfrm>
        </p:spPr>
        <p:txBody>
          <a:bodyPr>
            <a:noAutofit/>
          </a:bodyPr>
          <a:lstStyle/>
          <a:p>
            <a:r>
              <a:rPr lang="en-GB" altLang="zh-CN" sz="2800" b="1" dirty="0"/>
              <a:t>Massive MIMO Systems: Signal Processing Challenges and Research Trends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36804" cy="2063080"/>
          </a:xfrm>
        </p:spPr>
        <p:txBody>
          <a:bodyPr>
            <a:noAutofit/>
          </a:bodyPr>
          <a:lstStyle/>
          <a:p>
            <a:r>
              <a:rPr lang="en-GB" altLang="zh-CN" sz="1800" i="1" dirty="0" smtClean="0">
                <a:solidFill>
                  <a:schemeClr val="tx1"/>
                </a:solidFill>
              </a:rPr>
              <a:t>Rodrigo </a:t>
            </a:r>
            <a:r>
              <a:rPr lang="en-GB" altLang="zh-CN" sz="1800" i="1" dirty="0">
                <a:solidFill>
                  <a:schemeClr val="tx1"/>
                </a:solidFill>
              </a:rPr>
              <a:t>C. de </a:t>
            </a:r>
            <a:r>
              <a:rPr lang="en-GB" altLang="zh-CN" sz="1800" i="1" dirty="0" err="1" smtClean="0">
                <a:solidFill>
                  <a:schemeClr val="tx1"/>
                </a:solidFill>
              </a:rPr>
              <a:t>Lamare</a:t>
            </a:r>
            <a:endParaRPr lang="en-GB" altLang="zh-CN" sz="1800" i="1" dirty="0">
              <a:solidFill>
                <a:schemeClr val="tx1"/>
              </a:solidFill>
            </a:endParaRPr>
          </a:p>
          <a:p>
            <a:r>
              <a:rPr lang="en-GB" altLang="zh-CN" sz="1800" i="1" dirty="0" smtClean="0">
                <a:solidFill>
                  <a:schemeClr val="tx1"/>
                </a:solidFill>
              </a:rPr>
              <a:t>CETUC</a:t>
            </a:r>
            <a:r>
              <a:rPr lang="en-GB" altLang="zh-CN" sz="1800" i="1" dirty="0">
                <a:solidFill>
                  <a:schemeClr val="tx1"/>
                </a:solidFill>
              </a:rPr>
              <a:t>, PUC-Rio, Brazil</a:t>
            </a:r>
          </a:p>
          <a:p>
            <a:r>
              <a:rPr lang="en-GB" altLang="zh-CN" sz="1800" i="1" dirty="0" smtClean="0">
                <a:solidFill>
                  <a:schemeClr val="tx1"/>
                </a:solidFill>
              </a:rPr>
              <a:t>Communications </a:t>
            </a:r>
            <a:r>
              <a:rPr lang="en-GB" altLang="zh-CN" sz="1800" i="1" dirty="0">
                <a:solidFill>
                  <a:schemeClr val="tx1"/>
                </a:solidFill>
              </a:rPr>
              <a:t>Research Group, </a:t>
            </a:r>
            <a:endParaRPr lang="en-GB" altLang="zh-CN" sz="1800" i="1" dirty="0" smtClean="0">
              <a:solidFill>
                <a:schemeClr val="tx1"/>
              </a:solidFill>
            </a:endParaRPr>
          </a:p>
          <a:p>
            <a:r>
              <a:rPr lang="en-GB" altLang="zh-CN" sz="1800" i="1" dirty="0" smtClean="0">
                <a:solidFill>
                  <a:schemeClr val="tx1"/>
                </a:solidFill>
              </a:rPr>
              <a:t>Department </a:t>
            </a:r>
            <a:r>
              <a:rPr lang="en-GB" altLang="zh-CN" sz="1800" i="1" dirty="0">
                <a:solidFill>
                  <a:schemeClr val="tx1"/>
                </a:solidFill>
              </a:rPr>
              <a:t>of Electronics, University of York, U.K.</a:t>
            </a:r>
          </a:p>
          <a:p>
            <a:r>
              <a:rPr lang="en-GB" altLang="zh-CN" sz="1800" i="1" dirty="0" smtClean="0">
                <a:solidFill>
                  <a:schemeClr val="tx1"/>
                </a:solidFill>
                <a:hlinkClick r:id="rId2"/>
              </a:rPr>
              <a:t>delamare@cetuc.puc-rio.br</a:t>
            </a:r>
            <a:r>
              <a:rPr lang="en-GB" altLang="zh-CN" sz="1800" i="1" dirty="0" smtClean="0">
                <a:solidFill>
                  <a:schemeClr val="tx1"/>
                </a:solidFill>
              </a:rPr>
              <a:t> 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137307" y="116632"/>
            <a:ext cx="936104" cy="812308"/>
            <a:chOff x="7056771" y="262697"/>
            <a:chExt cx="700954" cy="72288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771" y="262697"/>
              <a:ext cx="700954" cy="50381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771" y="822139"/>
              <a:ext cx="700954" cy="16344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771" y="766508"/>
              <a:ext cx="700954" cy="55631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175113"/>
            <a:ext cx="285750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2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Transmit Processing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Optimal transmit strategy:</a:t>
            </a:r>
          </a:p>
          <a:p>
            <a:pPr lvl="1"/>
            <a:r>
              <a:rPr lang="en-GB" dirty="0" smtClean="0"/>
              <a:t>Requires CSI, obtained either  by feedback channels or reciprocity.</a:t>
            </a:r>
          </a:p>
          <a:p>
            <a:pPr lvl="1"/>
            <a:r>
              <a:rPr lang="en-GB" dirty="0" smtClean="0"/>
              <a:t>Dirty paper coding.</a:t>
            </a:r>
          </a:p>
          <a:p>
            <a:pPr lvl="1"/>
            <a:r>
              <a:rPr lang="en-GB" dirty="0" smtClean="0"/>
              <a:t>Implicit scheduling and power allocation.</a:t>
            </a:r>
          </a:p>
          <a:p>
            <a:pPr lvl="1"/>
            <a:r>
              <a:rPr lang="en-GB" dirty="0" smtClean="0"/>
              <a:t>Very costly and impractical.</a:t>
            </a:r>
          </a:p>
          <a:p>
            <a:r>
              <a:rPr lang="en-GB" dirty="0" smtClean="0"/>
              <a:t>Practical strategies:</a:t>
            </a:r>
          </a:p>
          <a:p>
            <a:pPr lvl="1"/>
            <a:r>
              <a:rPr lang="en-GB" dirty="0" smtClean="0"/>
              <a:t>TDD mode.</a:t>
            </a:r>
          </a:p>
          <a:p>
            <a:pPr lvl="1"/>
            <a:r>
              <a:rPr lang="en-GB" dirty="0" smtClean="0"/>
              <a:t>Pilot contamination.</a:t>
            </a:r>
          </a:p>
          <a:p>
            <a:pPr lvl="1"/>
            <a:r>
              <a:rPr lang="en-GB" dirty="0" smtClean="0"/>
              <a:t>Resource allocation.</a:t>
            </a:r>
          </a:p>
          <a:p>
            <a:pPr lvl="1"/>
            <a:r>
              <a:rPr lang="en-GB" dirty="0" smtClean="0"/>
              <a:t>Precoding techniques.</a:t>
            </a:r>
            <a:endParaRPr lang="en-GB" dirty="0"/>
          </a:p>
        </p:txBody>
      </p:sp>
      <p:sp>
        <p:nvSpPr>
          <p:cNvPr id="4" name="CaixaDeTexto 3"/>
          <p:cNvSpPr txBox="1"/>
          <p:nvPr/>
        </p:nvSpPr>
        <p:spPr>
          <a:xfrm>
            <a:off x="859240" y="5561111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G. </a:t>
            </a:r>
            <a:r>
              <a:rPr lang="en-GB" sz="1200" dirty="0" err="1"/>
              <a:t>Caire</a:t>
            </a:r>
            <a:r>
              <a:rPr lang="en-GB" sz="1200" dirty="0"/>
              <a:t> and S. </a:t>
            </a:r>
            <a:r>
              <a:rPr lang="en-GB" sz="1200" dirty="0" err="1"/>
              <a:t>Shamai</a:t>
            </a:r>
            <a:r>
              <a:rPr lang="en-GB" sz="1200" dirty="0"/>
              <a:t> (</a:t>
            </a:r>
            <a:r>
              <a:rPr lang="en-GB" sz="1200" dirty="0" err="1"/>
              <a:t>Shitz</a:t>
            </a:r>
            <a:r>
              <a:rPr lang="en-GB" sz="1200" dirty="0"/>
              <a:t>), “On the achievable throughput </a:t>
            </a:r>
            <a:r>
              <a:rPr lang="en-GB" sz="1200" dirty="0" smtClean="0"/>
              <a:t>of a </a:t>
            </a:r>
            <a:r>
              <a:rPr lang="en-GB" sz="1200" dirty="0" err="1"/>
              <a:t>multiantenna</a:t>
            </a:r>
            <a:r>
              <a:rPr lang="en-GB" sz="1200" dirty="0"/>
              <a:t> Gaussian broadcast channel,” IEEE Trans. Inform</a:t>
            </a:r>
            <a:r>
              <a:rPr lang="en-GB" sz="1200" dirty="0" smtClean="0"/>
              <a:t>. Theory</a:t>
            </a:r>
            <a:r>
              <a:rPr lang="en-GB" sz="1200" dirty="0"/>
              <a:t>, vol. 49, no. 7, pp. 1691–1706, July 2003.</a:t>
            </a:r>
            <a:endParaRPr lang="en-GB" sz="1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85136" y="6093687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A. </a:t>
            </a:r>
            <a:r>
              <a:rPr lang="en-GB" sz="1200" dirty="0" err="1"/>
              <a:t>Ashikhmin</a:t>
            </a:r>
            <a:r>
              <a:rPr lang="en-GB" sz="1200" dirty="0"/>
              <a:t> and T. L. </a:t>
            </a:r>
            <a:r>
              <a:rPr lang="en-GB" sz="1200" dirty="0" err="1"/>
              <a:t>Marzetta</a:t>
            </a:r>
            <a:r>
              <a:rPr lang="en-GB" sz="1200" dirty="0"/>
              <a:t>, “Pilot contamination precoding </a:t>
            </a:r>
            <a:r>
              <a:rPr lang="en-GB" sz="1200" dirty="0" smtClean="0"/>
              <a:t>in multi-cell </a:t>
            </a:r>
            <a:r>
              <a:rPr lang="en-GB" sz="1200" dirty="0"/>
              <a:t>large scale antenna systems,” in IEEE International </a:t>
            </a:r>
            <a:r>
              <a:rPr lang="en-GB" sz="1200" dirty="0" smtClean="0"/>
              <a:t>Symposium on </a:t>
            </a:r>
            <a:r>
              <a:rPr lang="en-GB" sz="1200" dirty="0"/>
              <a:t>Information Theory (ISIT), Cambridge, MA, Jul. 2012.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9998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Operation in TDD Mode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9052" y="3501008"/>
            <a:ext cx="8229600" cy="2553147"/>
          </a:xfrm>
        </p:spPr>
        <p:txBody>
          <a:bodyPr>
            <a:normAutofit fontScale="850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2000" dirty="0" smtClean="0"/>
              <a:t>Does </a:t>
            </a:r>
            <a:r>
              <a:rPr lang="en-GB" sz="2000" dirty="0"/>
              <a:t>not require feedback </a:t>
            </a:r>
            <a:r>
              <a:rPr lang="en-GB" sz="2000" dirty="0" smtClean="0"/>
              <a:t>channels to acquire CSI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000" dirty="0" smtClean="0"/>
              <a:t>Rely on reciprocity to obtain CSI at the either the </a:t>
            </a:r>
            <a:r>
              <a:rPr lang="en-GB" sz="2000" dirty="0" err="1" smtClean="0"/>
              <a:t>Tx</a:t>
            </a:r>
            <a:r>
              <a:rPr lang="en-GB" sz="2000" dirty="0" smtClean="0"/>
              <a:t> or the Rx.</a:t>
            </a:r>
          </a:p>
          <a:p>
            <a:pPr marL="1200150" lvl="3" indent="-342900"/>
            <a:r>
              <a:rPr lang="en-GB" sz="1800" dirty="0" smtClean="0"/>
              <a:t>In  Massive MIMO CSI is obtained at the base station or AP.</a:t>
            </a:r>
          </a:p>
          <a:p>
            <a:pPr marL="1200150" lvl="3" indent="-342900"/>
            <a:r>
              <a:rPr lang="en-GB" sz="1800" dirty="0" smtClean="0"/>
              <a:t>Problem with the amplifiers and filters that are different.</a:t>
            </a:r>
            <a:endParaRPr lang="en-GB" sz="18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000" dirty="0" smtClean="0"/>
              <a:t>Independent </a:t>
            </a:r>
            <a:r>
              <a:rPr lang="en-GB" sz="2000" dirty="0"/>
              <a:t>from </a:t>
            </a:r>
            <a:r>
              <a:rPr lang="en-GB" sz="2000" dirty="0" smtClean="0"/>
              <a:t>the number of antennas N</a:t>
            </a:r>
            <a:r>
              <a:rPr lang="en-GB" sz="2000" baseline="-25000" dirty="0" smtClean="0"/>
              <a:t>A</a:t>
            </a:r>
            <a:r>
              <a:rPr lang="en-GB" sz="2000" dirty="0" smtClean="0"/>
              <a:t> at the base station or AP.</a:t>
            </a:r>
          </a:p>
          <a:p>
            <a:pPr marL="1200150" lvl="3" indent="-342900"/>
            <a:r>
              <a:rPr lang="en-GB" sz="1800" dirty="0" smtClean="0"/>
              <a:t>In FDD  the CSI feedback requirements are proportional to the number of  antennas.</a:t>
            </a:r>
          </a:p>
          <a:p>
            <a:pPr marL="1200150" lvl="3" indent="-342900"/>
            <a:r>
              <a:rPr lang="en-GB" sz="1800" dirty="0" smtClean="0"/>
              <a:t>In Massive MIMO it is more likely the use of TDD to eliminate the need for CSI feedback.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000" dirty="0" smtClean="0"/>
              <a:t>Research problems:</a:t>
            </a:r>
          </a:p>
          <a:p>
            <a:pPr marL="1200150" lvl="3" indent="-342900"/>
            <a:r>
              <a:rPr lang="en-GB" sz="1900" dirty="0" smtClean="0"/>
              <a:t>Calibration and measurement techniques.</a:t>
            </a:r>
            <a:endParaRPr lang="en-GB" sz="1900" dirty="0"/>
          </a:p>
          <a:p>
            <a:pPr marL="1200150" lvl="3" indent="-342900"/>
            <a:endParaRPr lang="en-GB" dirty="0"/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96752"/>
            <a:ext cx="6305550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55576" y="623731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X. Gao, F. </a:t>
            </a:r>
            <a:r>
              <a:rPr lang="en-GB" sz="1200" dirty="0" err="1"/>
              <a:t>Tufvesson</a:t>
            </a:r>
            <a:r>
              <a:rPr lang="en-GB" sz="1200" dirty="0"/>
              <a:t>, O. </a:t>
            </a:r>
            <a:r>
              <a:rPr lang="en-GB" sz="1200" dirty="0" err="1"/>
              <a:t>Edfors</a:t>
            </a:r>
            <a:r>
              <a:rPr lang="en-GB" sz="1200" dirty="0"/>
              <a:t>, and F. </a:t>
            </a:r>
            <a:r>
              <a:rPr lang="en-GB" sz="1200" dirty="0" err="1"/>
              <a:t>Rusek</a:t>
            </a:r>
            <a:r>
              <a:rPr lang="en-GB" sz="1200" dirty="0"/>
              <a:t>, “Measured </a:t>
            </a:r>
            <a:r>
              <a:rPr lang="en-GB" sz="1200" dirty="0" smtClean="0"/>
              <a:t>propagation characteristics </a:t>
            </a:r>
            <a:r>
              <a:rPr lang="en-GB" sz="1200" dirty="0"/>
              <a:t>for very-large MIMO at 2.6 GHz,” in Proc. of the </a:t>
            </a:r>
            <a:r>
              <a:rPr lang="en-GB" sz="1200" dirty="0" smtClean="0"/>
              <a:t>46</a:t>
            </a:r>
            <a:r>
              <a:rPr lang="en-GB" sz="1200" baseline="30000" dirty="0" smtClean="0"/>
              <a:t>th</a:t>
            </a:r>
            <a:r>
              <a:rPr lang="en-GB" sz="1200" dirty="0" smtClean="0"/>
              <a:t> Annual </a:t>
            </a:r>
            <a:r>
              <a:rPr lang="en-GB" sz="1200" dirty="0" err="1"/>
              <a:t>Asilomar</a:t>
            </a:r>
            <a:r>
              <a:rPr lang="en-GB" sz="1200" dirty="0"/>
              <a:t> Conference on Signals, Systems, and </a:t>
            </a:r>
            <a:r>
              <a:rPr lang="en-GB" sz="1200" dirty="0" smtClean="0"/>
              <a:t>Computers, </a:t>
            </a:r>
            <a:r>
              <a:rPr lang="it-IT" sz="1200" dirty="0" smtClean="0"/>
              <a:t>Pacific </a:t>
            </a:r>
            <a:r>
              <a:rPr lang="it-IT" sz="1200" dirty="0"/>
              <a:t>Grove, California, USA, Nov. 2012.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7546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Pilot Contamination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014" y="1484784"/>
            <a:ext cx="5472137" cy="5069160"/>
          </a:xfrm>
        </p:spPr>
        <p:txBody>
          <a:bodyPr>
            <a:noAutofit/>
          </a:bodyPr>
          <a:lstStyle/>
          <a:p>
            <a:pPr>
              <a:lnSpc>
                <a:spcPts val="2100"/>
              </a:lnSpc>
            </a:pPr>
            <a:r>
              <a:rPr lang="en-GB" sz="1600" dirty="0" smtClean="0"/>
              <a:t>Adoption of TDD, network MIMO and uplink training -&gt; </a:t>
            </a:r>
            <a:r>
              <a:rPr lang="en-GB" sz="1600" dirty="0" smtClean="0">
                <a:solidFill>
                  <a:srgbClr val="FF0000"/>
                </a:solidFill>
              </a:rPr>
              <a:t>phenomenon called Pilot </a:t>
            </a:r>
            <a:r>
              <a:rPr lang="en-GB" sz="1600" dirty="0">
                <a:solidFill>
                  <a:srgbClr val="FF0000"/>
                </a:solidFill>
              </a:rPr>
              <a:t>C</a:t>
            </a:r>
            <a:r>
              <a:rPr lang="en-GB" sz="1600" dirty="0" smtClean="0">
                <a:solidFill>
                  <a:srgbClr val="FF0000"/>
                </a:solidFill>
              </a:rPr>
              <a:t>ontamination. </a:t>
            </a:r>
          </a:p>
          <a:p>
            <a:pPr>
              <a:lnSpc>
                <a:spcPts val="2100"/>
              </a:lnSpc>
            </a:pPr>
            <a:r>
              <a:rPr lang="en-GB" sz="1600" dirty="0" smtClean="0"/>
              <a:t>In </a:t>
            </a:r>
            <a:r>
              <a:rPr lang="en-GB" sz="1600" dirty="0"/>
              <a:t>multi-cell scenarios, it is </a:t>
            </a:r>
            <a:r>
              <a:rPr lang="en-GB" sz="1600" dirty="0" smtClean="0"/>
              <a:t>difficult to </a:t>
            </a:r>
            <a:r>
              <a:rPr lang="en-GB" sz="1600" dirty="0"/>
              <a:t>employ orthogonal pilot sequences because </a:t>
            </a:r>
            <a:r>
              <a:rPr lang="en-GB" sz="1600" dirty="0" smtClean="0"/>
              <a:t>their </a:t>
            </a:r>
            <a:r>
              <a:rPr lang="en-GB" sz="1600" dirty="0"/>
              <a:t>duration </a:t>
            </a:r>
            <a:r>
              <a:rPr lang="en-GB" sz="1600" dirty="0" smtClean="0"/>
              <a:t>depends </a:t>
            </a:r>
            <a:r>
              <a:rPr lang="en-GB" sz="1600" dirty="0"/>
              <a:t>on the number of </a:t>
            </a:r>
            <a:r>
              <a:rPr lang="en-GB" sz="1600" dirty="0" smtClean="0"/>
              <a:t>cells.</a:t>
            </a:r>
          </a:p>
          <a:p>
            <a:pPr>
              <a:lnSpc>
                <a:spcPts val="2100"/>
              </a:lnSpc>
            </a:pPr>
            <a:r>
              <a:rPr lang="en-GB" sz="1600" dirty="0" smtClean="0"/>
              <a:t>The duration of the sequences is </a:t>
            </a:r>
            <a:r>
              <a:rPr lang="en-GB" sz="1600" dirty="0"/>
              <a:t>limited by the channel coherence </a:t>
            </a:r>
            <a:r>
              <a:rPr lang="en-GB" sz="1600" dirty="0" smtClean="0"/>
              <a:t>time. </a:t>
            </a:r>
          </a:p>
          <a:p>
            <a:pPr>
              <a:lnSpc>
                <a:spcPts val="2100"/>
              </a:lnSpc>
            </a:pPr>
            <a:r>
              <a:rPr lang="en-GB" sz="1600" dirty="0" smtClean="0"/>
              <a:t>Therefore</a:t>
            </a:r>
            <a:r>
              <a:rPr lang="en-GB" sz="1600" dirty="0"/>
              <a:t>, non-orthogonal pilot </a:t>
            </a:r>
            <a:r>
              <a:rPr lang="en-GB" sz="1600" dirty="0" smtClean="0"/>
              <a:t>sequences are likely to be employed </a:t>
            </a:r>
            <a:r>
              <a:rPr lang="en-GB" sz="1600" dirty="0"/>
              <a:t>and this affects the </a:t>
            </a:r>
            <a:r>
              <a:rPr lang="en-GB" sz="1600" dirty="0" smtClean="0"/>
              <a:t>CSI accuracy </a:t>
            </a:r>
            <a:r>
              <a:rPr lang="en-GB" sz="1600" dirty="0"/>
              <a:t>employed at the transmitter.</a:t>
            </a:r>
          </a:p>
          <a:p>
            <a:pPr>
              <a:lnSpc>
                <a:spcPts val="2100"/>
              </a:lnSpc>
            </a:pPr>
            <a:r>
              <a:rPr lang="en-GB" sz="1600" dirty="0"/>
              <a:t>Specifically, </a:t>
            </a:r>
            <a:r>
              <a:rPr lang="en-GB" sz="1600" dirty="0" smtClean="0"/>
              <a:t>CSI is </a:t>
            </a:r>
            <a:r>
              <a:rPr lang="en-GB" sz="1600" dirty="0"/>
              <a:t>contaminated by a </a:t>
            </a:r>
            <a:r>
              <a:rPr lang="en-GB" sz="1600" dirty="0" smtClean="0"/>
              <a:t>linear combination </a:t>
            </a:r>
            <a:r>
              <a:rPr lang="en-GB" sz="1600" dirty="0"/>
              <a:t>of channels of other users that share the </a:t>
            </a:r>
            <a:r>
              <a:rPr lang="en-GB" sz="1600" dirty="0" smtClean="0"/>
              <a:t>same pilot. </a:t>
            </a:r>
          </a:p>
          <a:p>
            <a:pPr>
              <a:lnSpc>
                <a:spcPts val="2100"/>
              </a:lnSpc>
            </a:pPr>
            <a:r>
              <a:rPr lang="en-GB" sz="1600" dirty="0" smtClean="0"/>
              <a:t>Consequently</a:t>
            </a:r>
            <a:r>
              <a:rPr lang="en-GB" sz="1600" dirty="0"/>
              <a:t>, the </a:t>
            </a:r>
            <a:r>
              <a:rPr lang="en-GB" sz="1600" dirty="0" err="1"/>
              <a:t>precoders</a:t>
            </a:r>
            <a:r>
              <a:rPr lang="en-GB" sz="1600" dirty="0"/>
              <a:t> and resource </a:t>
            </a:r>
            <a:r>
              <a:rPr lang="en-GB" sz="1600" dirty="0" smtClean="0"/>
              <a:t>allocation will </a:t>
            </a:r>
            <a:r>
              <a:rPr lang="en-GB" sz="1600" dirty="0"/>
              <a:t>be highly affected by the contaminated CSI.</a:t>
            </a:r>
          </a:p>
          <a:p>
            <a:pPr>
              <a:lnSpc>
                <a:spcPts val="2100"/>
              </a:lnSpc>
            </a:pPr>
            <a:r>
              <a:rPr lang="en-GB" sz="1800" dirty="0" smtClean="0"/>
              <a:t>Research problems:</a:t>
            </a:r>
          </a:p>
          <a:p>
            <a:pPr lvl="1">
              <a:lnSpc>
                <a:spcPts val="2100"/>
              </a:lnSpc>
            </a:pPr>
            <a:r>
              <a:rPr lang="en-GB" sz="1400" dirty="0" smtClean="0"/>
              <a:t>Design of innovative training schemes</a:t>
            </a:r>
          </a:p>
          <a:p>
            <a:pPr lvl="1">
              <a:lnSpc>
                <a:spcPts val="2100"/>
              </a:lnSpc>
            </a:pPr>
            <a:r>
              <a:rPr lang="en-GB" sz="1400" dirty="0" smtClean="0"/>
              <a:t>Design of </a:t>
            </a:r>
            <a:r>
              <a:rPr lang="en-GB" sz="1400" dirty="0" err="1" smtClean="0"/>
              <a:t>precoders</a:t>
            </a:r>
            <a:r>
              <a:rPr lang="en-GB" sz="1400" dirty="0" smtClean="0"/>
              <a:t> and resource allocation algorithms that can deal with pilot contamination.</a:t>
            </a:r>
            <a:endParaRPr lang="en-GB" sz="1400" dirty="0"/>
          </a:p>
        </p:txBody>
      </p:sp>
      <p:sp>
        <p:nvSpPr>
          <p:cNvPr id="4" name="AutoShape 2" descr="data:image/jpeg;base64,/9j/4AAQSkZJRgABAQAAAQABAAD/2wCEAAkGBxQSEhQUExQVFhUWGBwaGRgYGRwZGhwfGBwdGh0eGR8ZHiggHBolGxYaITEhJSorLy4vFx8zODUsNygtLiwBCgoKDg0OGhAQGywmICYxLy8sLywsLCwsNjIuLCwsLywvLCwsLCwsLSwsLCwsLC8sLCw0LCwsLCwsLCw3LCwsLv/AABEIAI4A8AMBIgACEQEDEQH/xAAbAAACAgMBAAAAAAAAAAAAAAAABQQGAgMHAf/EAEYQAAIBAwICBwQECwcDBQAAAAECAwAEERIhBTEGEyJBUWFxMoGRoRQzUrEVI0JTYmNygpKiwQcWQ5OjstEkVNI0s8LD4f/EABgBAQEBAQEAAAAAAAAAAAAAAAABAgME/8QAIxEBAQACAgIBBAMAAAAAAAAAAAECERIhAzEiQVHR8BNhcf/aAAwDAQACEQMRAD8A7jRRRQFFFFAUUUUBRRRQFFFFAUUUUBRRRQFFeMwAyTgDmTSk9II22gV5z4xjKfxthPgaBvVK6WdI5reaGMxqVlmVIySRuFZt8A5GVAwPtCnZkvJOQggHnqmb4LoUfE1yX+2y7ngnsi07P1WZW2RMZdQNAG+ewfHFB2rhkkjRgygBznIHLntz8qlUmXgUbAEyTsDvvPJ3+hFe/wB3If1n+bL/AOdA4opOOj0Y5POPSaT+rGg8IkHsXU48iUcfzLn50Diik3/Wx98E48CGhb4gup+Ao/vAqfXxyQ/pMNSfxpkAeuKBzRWEMyuoZGDKeRUgg+hFZ0BRRRQFFFFAUUUUBRRRQFFFFAUUUUBRRRQFFFFAUqu+LEuYrdOtkX2jnEceftt4/ojJ9OdYX1y80hghYqF+ulHNc7hE/WEbk/kjHeRTCys0iQIihVHID7z4nzoFqcDEh1XLmdvAjTEP2Y+R9WyfOnCoAMd3h3VhdXCxqXY4A51C4LxuK6UmItscEMMH500GVcZ6bQvd8UuI7VXe7jiSNfY6pY3VusMuvxLDGnfauzVxpp4bwz/R7eaa++kzFZoT1XU4bQmuYjAGlFOjtZ8KDpfQu762wtXPMxID6qNJ+Yp1VR/sxWWO0aCdg00E0iORyJJ15HucVbqBNxvpJFasqyByW+yOXmckbU2hlDKGHIjIqo9MNXXYwcGPY4OCcnbI7+Xxq0cNUiJARghRtWrJqJvtJrwivJZAoLMQANyScAepNaLDiEU66oZEkXOMowYZ8Mg1lUKbgSAl4GMEh3JTGkn9NPZb7/OsIeLPEwjulCEnCyr9U57hvvGx+yfcTTKa8jQ4Z0U4BwWAOCdIO/cWIHqaLrq2/FyaT1gI0NjtYG4wee1BvopJAzWjrGxLQOdMbHcxt3Ix71P5JPoe6ndAUUUUBRRRQFFFFAUUE0vt+OW0gcpcQuEOHKyKQudhqwdt/GgYUUVjI+kE+AztQZVrWYEsO9cZ94zVKvOkclxKIlRo0GSSMGTYbDwU7+dIrG8mmur2MysyRqgjyQQzKg1hwBnGdI99TyWeO6yvf5a8WN8nr06fBeI5IQ6scyN19M8ifKtXGL0wwvIBqYDsr9pjso97ECk3R7h4C6GbBABUKWQ4PIjDYZfA/GtvHbIgRASyYM0ftYYDfIO4zzA76kt035MMcctSmXCLDqY1TOpubt3s7bsx9TU6luZlAPWRMD9pSvzDEfKtguZRziU/suD8mAq7Z4/az9/1jx8H6PLgEnTyAyfgKUdDUOZTjAOMHGKc/hHHtRSr+7q/25r1eKw8usVT4N2f92KvPrSfx33ps4ndCKGWQ8o0Zv4QT/Suf8J6IPbWkFzaXAtZ+pVphJvbykqCTMpIw257YIPjmrf0qtTdWVxFC66pI2UHmNx+jvypJw7oYtwFlvrg3hGNMeNFumPsxjmRj8snl3UTVczPFY+I3T60KnrUciOQ6XJ6uJyjjGqMhBVkseFwQzq0aSI4uIgp61jgGTBBBbcEbVY+mPQ+SW4guLYJiJBG0XsEr1iv2CNgQAfjS7+694bmJ+rVUEyO2ZQTpVtXvNWE06XRRRURXemsWYomZDJFHMjzIqlyUAP5I3YBirEfo0h4jxJe3LZQtGjyRJNPpaMMoDns4UsApKguF5P5bdAooOWXAmkKNJrc9XGA2lslReoVzlQSdIznAyBmrJx3isUPEoDMWVYreQqQjsC0roMdkHcLGfjVvooI95bJNGyOMq64Pcd/DwPf5VF4Bcs8WmQ5kjYxufEocav3hhvfTKlHCtri6xy6xPiY1z9woG9FFFAUUUUBRWq6uUjUvIwVVGSzHAHxpSbue4+pHURn/EkX8Yw/Vxnl6v8Aw0EnpHOiW0xk3UxsCuoIWyCMKWIAY91c2j4gyxv9EiknAgRROLbqJE7aYSQkBZMjJ7K5BB8a6NacDiU6yDI/5yU6392dl/dApoFoOZ2fGb03cYZ+rYtc9Yjh5ECx7phVVeS8tLHO5NWDitzcpGhFzqeXHVokKqDnfJ1lmAAO9TOKcNito5riJNMgV9JySFLnLaAThcnBOAM4pf0Wu/pUzTSBiwUBduyoHgftE7mumGHXO+oxll3xFr0U6to2NxPqOonBTA7yR2PHHPNcy/s4eS44g0iyEQzGVA66NWrOvBUg81HtEDPdyrsPSW86q2u5vzcLAeukn7yvwrlvQ21UXFvNO6w3luY4WtRF1REZGjUdWTKeXbG25rzZ/LeVejH46xjp83Bbjs6brdPZLQoSPLKFdvKoPFZb11eIxwNIpDx4ZkJ6tgwI1Bg24AIyMZq3VpurZZBg523BGxB8QfGumvsxMt9Vx/o1xKyKQrxRNMbW8YtxOuYz7fWFcZAfJUHO+wq39BJYmuZzCztH9FtApdtT4zcY1E75x471KMn0OXE6qYHOrVp7KN3uPsqebD8k78icOLjgULt1iZjkP+JEdLHwzjZhv+UCN6bSzRrXjKDzGaSm9nt/r162P87Gp1gfrIxnPqvwFNra4WRQ6MGVhkMpyD6EVURrnhkbA6UjDdx0/wDGD86piCWC6OiZtJfDKeRPLOO6ug1X5ejeqcydZ2S2rGBkHwB8KuPGXdjVzz1rawUUUVGRRVEPTGY3PU9R+NEBk05OCCy4255GD8avSHIFB7UbiF2IY2cgkDuHOpNLukEbNA4QFm2wBzOCOVINfR/ja3aFgjoVOCrYzvnw9Ka1X+iVu6iQurLqIxqGDtnuPrVgq3W+kn9sZJAoLMQABkk8gBzJpT0cBZDKQQZnMuDsQpwqZ8DoUVpupPpjGNd7dD+NfukIP1aeK5HaP7vjh6oqK9ooooPGONzUObisSw9eXBi06gw3yDy045k9wHPNecbL9RL1QzIVIUebbA+gzn3VTbHh9xOVj2WO27EkcgZg76NI6rDgIFTBBOcmTONqB1wiVLuTrJGV3VEkjhBykaSatDnueRtDb92MDvJsoWuWcK6PzrEGEMySR21kqblTrSR+tGAdyBjOcjDedWfpms4kVoo5nU2tzHiLukcR9XkZGPZbDd3voLbRXOUs7xJvxaTM7IMNJqAQmADIcNoKBxvG65ySa0WPCbp0AZbgKWthIuGjyVkzIcmVmPZyGYYVgRzoHvT+NpAsYkZFYEkAkZwfIjxp7wNFS3RsAdnJNa+LcBWbRhymhSowARg48e8YqU8ASNIhyOF93M/IGmWWsTHHeSq/2k33UcMZihcvJHlF5sGcMyj90GkzcMl4pGnEJZ4CIMyQRWuGAI5iWVu0x8VAWrX0kkBvLCMkABpZznYYiTRv5ZmHwqm8YaKW4LcEEjXLHErQgfQ2HI9eW7BPPdO161m4/Hi1MvltaJ/7R7FHaN3cOuNQ6tsbgEYPIjfnTfo/0mtr3X1D6imNSkYIDZwcHuODv5GuW9Gbo6brU2llZExpznq5JV593s1cugV11lxN2s6YIRyxjtS1qdzaWaXO5t1kUq4yDVajgnsm0x/jITyRjj3RtyVv0T2T3adxVqrCaIMCrAEHmDU0sv0vpD4dxeKYlVJVx7UbjTIvqp3x5jY1Du7BoGM1sOe8kI9l/Ep3LL8m5HuI8vbFNlnXWg9iU+0nkzDceTfGsjY3EO8U+tfsTjVgeTrhh+9qpsuOjOyu0lRZEOVYZB/oR3EciO6t9c/tukUyTuIbfVHNvqVtUPWru3VnAZ9SjJCjmvPc00kmiJH0y6bJAOghreIZ7scz6Mxqsnl5xu3iOl5UDfYB1P7lXLfKo444W+rtrh/Mp1Y/1Sp+VHDrmzQYhktlHhGyD44Oani7i/OJ/EP+aDjT8en/ALyK3VBdamBVdgASqAntKDyyNvOurfSbz81b/wCa5/8Arrha3y/STe251hrkS3LSKqrGqTdkQOxDMSmcgZrurdJbbksokPhEGlP+mDQY/Srwf4MB9JWH3x1l+E5x7VqT+xIjf7itefhiR/qrWU+cmIh79R1fy1qljuHBM06QJ3iEZb3ySZHwUetB5ddLIIvrxNCTnAeJjqxuQpQEMfQ1qt52vhnWEt/sRuGkf9tlOEX9Eb+JHKpXAXtnU/R3V8E5bUXbPflm38K33XAoJDqKAN9tMo38S4PzoJsECooVQFVRgKBgADuFbaS/RrqH6uQTp9iXZ/3ZFG/7yn1qTw/jCSsUIaOUbmOQaW9V7mXzUkUDGiiigKT9HN1kY8zNMT7nKj5KKcUm4QernuITt2utTzWTnj0cNn1HjQOaKKKAooooCo/tSeSD5t/+D51IqNZnKlvtHPu5D5AVnLuyNY9S0q6QdEba9kikuFZuqDKFDEIwcqSHA9oZUbcvHNN4YY4UCoqoi8gowB7hW7UPGtdxIFRmxkAZx5VplToehy9ZOYZ3i64hpE0q4yrucgtuMlicUy6KdExZSTSCZ5TKEU6goACFiMaR36z8Kw6K8XEjyR9U8e+QWOcjfyHLHzqz1nCZY46ybzylt4+hRUbiUhWJ2BwQpIPpVZ6H3E3WuskzSAjUNXdz5VuY2zbntaL64SONmkICAdrPLHp3+nfVaFq7hWuFcW25WEndR3GbvK/o8l789zAL9JuCx3ht2wo7nl72PknIeZbwFOwKzW5dFHG+ykJXG00QGOWGYLgeWDTUKCKrvFF0TwxplowTM6AZ0BNgR5Fmzp/QOO+rFC4ZQVIII2I5ULNdxok4dE3tRofVVP3ilPSKyt4LW4l6mL8XE7fVrzCnHd41YKrf9oC67Mw/9xJFCfHEjqrfy5qsuU3XB4nt+r4OskkrQBLkqoNq3Z7RZ32Emc40HOeddn6OXYmtbeUHaSJG281BPzqpPZ3PBkJgYXNgm5hkKrLEv6pzgOoH5Lb+dUHo2I7sKUkuAkavGqxyFOzGoZCw5A4beg74FFQOkLYtpT4LVL6EwCK6jCSXBEkcusSPqU6CmnA7iNR3866IRnY0FR6FIBJJpAA0jl61b61QW6psihc+AxULjvFhbR6yjP4BcZ+datuV2kmoZVE4jw6OdcSLnG6sNmU+KsNwfSseD8RFxEJApXPceYqbWVJrW7kgdYrg6lY4jmxjUfsyY2D+BGA3kdqc1pvLVJUZHGVYYI/48D51A4Hcv24JTqkhIBY83VvYc+ZAIPmpoGtLeMWLPolix10WSmdgwPtIx8GAG/cQD3UyooEt7xkmznmgBMkcbnQR2ldVJ0sPEH40h1w2ccd2LuaVjEzshk6wThU1HC+ymOeVAAzirJxDhZL9bC3VzYwTjKOB+TIvePAjcfKlfCIbSGRle2jtp3BByo0uDz6t8YYH7Ox8RQKv7w3ErxJIhjxLCwZQyBhIsmVIYknGkb8jnyrZaXsj8K4eNbdZObdS2e0ckM+/joVqtFtwK3jGEhRcMG2HeoIU+4EgeGa3JwyFViURqFh3jGNkwCo0+GxI99BhxS4KKO4NlfeeX9aU9LWIt4div/U2wxnfHXIMHHl3VC6YTyiZQkrIEw2kcj6+W3zq1QqHRNQB2U7jv2OfXNThZeVvtrnLjxjmvD3gWYFXWWSQz9tXdbgdl2K3MTZ7K7DuwdOwzV06OoX4bbgbs1sgGfExjn76bi0jDFgi6jzbSMn1PfWxEAAAAAGwA5Cqyq/Rjh0qSlpEKgLjfHPyxzq1UUVbbbupJJ6abuASIyEkBlIyOe4xSjhnB/ouuRn1kL4AbDfentYSxhlKnkQQffUUt6MRabWHPMoHY+LSdtj8WqVxPiCwJqbJJOERd2djyVR3n7uZpFwTi7fRoo4kMsyr1bAHCK0XYOt+Q3XkMk+FNOH8MIfrZW6yYjGrGFQH8mJfyR4nme80HvCLJl1SS4M0pBcjkMeyi/oqD7ySe+oPHXaBXaJX041ED2cjfI3yDtuORqwAUs6SkC2kJ5YH3iprbeGfG71tK4fxCOdA8Tq6n7JBx5HHfSXprw+6lFsbTqtcU4c9aTpxoZQSF3OCwONs4rV0HiCiUKMDK/1q01qzV0xLtUbToQJGEvEJnvJBuFbswIf0Il297ZNIb/opNBezSxxNJDOXYCIhSjGNEwwJUaSVztXTKKg530O4TdJeh5YJI4ljkALsh3YrgYVifyTVx4zx2G1AMpYZ7lVmP8o8qZ1UemjDrIwQMFG58tiK1O72ZX6rVBMHUMpyDyNJulsbmNNClsPvgZwMHf0zipvAVxbxg7dmmFTeqnsp6MQssADAgkk7jB38qbUUUt2opPedi9gYf4kciN56Crr8Mv8AxU4pNdHXexqP8GJ2byMpVU+SSfCoHNFFFAVqubdJFKuoZTzDDI+dbaKBMeESRb20zKPzcn4yP3ZOtfc2PKvfwnPH9bbMw+1Cwf8AlbS3wzTiigqPEprSeQM87QtgArKhjyAc/wCKo3386slrdRFQEkRgAAMMDy9DW94weYzUKbglu/tQxH1Rf+KCeGHiK8LDxFK/7t235lPcMfcaB0ctvzMZ9Rn7zQTpr6JBlpEUebAfeagP0ktuSyGQ+EStKf8ATBrfDwWBN1hiHoi/8VNWMDlt6bfdQKfwlcP9VbFB9qdgn8q6m9xxXn4IeX/1MzOPzceYo/fg6297Y8qcha9oK/1S2UuQAttLgMAMLHJsA23JHGAfAgeJqwVhNEHUqwDKRggjIIPcaShpLPYhpbYciMtJEPAjnInmMsPPmAe1jJGGBDAEHmDuKwtrlJFDxsGU8ipyD8K20Gq2tkjGEUKPIYrbRRQFFFFBHv76OBDJK4RBzJ89gB4knuFQ+FcZt7sN1baihGpXRkZc8iVkAYA4ODjfBqP0rtpGSGSNDKYJllMYIBcAMCBq21DVqGe9RSPjTXVyNaWrxRiSMOGCmaVAH1akVx2FYoQuoE9rbxC0XvGYYW0SPpbSrYwTsziMch9sgVu4nxGK3jMkzhEXmT9wA3J8hXPjwO5IXMcrdhMasZAF2sgX2jjEYzjJIAxVs6X8L+kJCojDnro8nAOlQwZzvyyEx76B/RRUDiXFUhwuC8rezEm7t/RV/SbAHjQbuI3ywoXfPgAN2YnkqjvYnbFReC2bKGeXHWynXJjcDbCoD4KNvie+tdlYO0gmuCDIPYQbpEDzx9pz3sfQYGctgKD2iiigKKKKAooooCiiigKKKKAooooCiiigKKKKBVccEXUZIGaCQ8ynst+2h7Leux861/T7iL66DrF+3BuffGx1fwlqc0UC6147byHCyqG+y+Ub+FwD8qYA5rRc2Ucgw6Kw8GAP30vPRuAboHjP6uSSP5IwHyoHFFJjwiQezd3C+pjf/fGT861mwuP+9k/yof8AwoHtFIxYT997N7o4R/8AA1l+BNXt3Fy/l1uj/wBoLQNpp1QZZlUeJIH30rfpFETiEPO3hEpYe9zhB72rOHo9bqc9UpPi+ZG+MhJpksYAx3eHIfKgUMt1N7TLbr4JiSX+IjQvuDetTOH8MjhB0Lgn2mJLO37TMST8amgV7QAFFFF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data:image/jpeg;base64,/9j/4AAQSkZJRgABAQAAAQABAAD/2wCEAAkGBxQSEhQUExQVFhUWGBwaGRgYGRwZGhwfGBwdGh0eGR8ZHiggHBolGxYaITEhJSorLy4vFx8zODUsNygtLiwBCgoKDg0OGhAQGywmICYxLy8sLywsLCwsNjIuLCwsLywvLCwsLCwsLSwsLCwsLC8sLCw0LCwsLCwsLCw3LCwsLv/AABEIAI4A8AMBIgACEQEDEQH/xAAbAAACAgMBAAAAAAAAAAAAAAAABQQGAgMHAf/EAEYQAAIBAwICBwQECwcDBQAAAAECAwAEERIhBTEGEyJBUWFxMoGRoRQzUrEVI0JTYmNygpKiwQcWQ5OjstEkVNI0s8LD4f/EABgBAQEBAQEAAAAAAAAAAAAAAAABAgME/8QAIxEBAQACAgIBBAMAAAAAAAAAAAECERIhAzEiQVHR8BNhcf/aAAwDAQACEQMRAD8A7jRRRQFFFFAUUUUBRRRQFFFFAUUUUBRRRQFFeMwAyTgDmTSk9II22gV5z4xjKfxthPgaBvVK6WdI5reaGMxqVlmVIySRuFZt8A5GVAwPtCnZkvJOQggHnqmb4LoUfE1yX+2y7ngnsi07P1WZW2RMZdQNAG+ewfHFB2rhkkjRgygBznIHLntz8qlUmXgUbAEyTsDvvPJ3+hFe/wB3If1n+bL/AOdA4opOOj0Y5POPSaT+rGg8IkHsXU48iUcfzLn50Diik3/Wx98E48CGhb4gup+Ao/vAqfXxyQ/pMNSfxpkAeuKBzRWEMyuoZGDKeRUgg+hFZ0BRRRQFFFFAUUUUBRRRQFFFFAUUUUBRRRQFFFFAUqu+LEuYrdOtkX2jnEceftt4/ojJ9OdYX1y80hghYqF+ulHNc7hE/WEbk/kjHeRTCys0iQIihVHID7z4nzoFqcDEh1XLmdvAjTEP2Y+R9WyfOnCoAMd3h3VhdXCxqXY4A51C4LxuK6UmItscEMMH500GVcZ6bQvd8UuI7VXe7jiSNfY6pY3VusMuvxLDGnfauzVxpp4bwz/R7eaa++kzFZoT1XU4bQmuYjAGlFOjtZ8KDpfQu762wtXPMxID6qNJ+Yp1VR/sxWWO0aCdg00E0iORyJJ15HucVbqBNxvpJFasqyByW+yOXmckbU2hlDKGHIjIqo9MNXXYwcGPY4OCcnbI7+Xxq0cNUiJARghRtWrJqJvtJrwivJZAoLMQANyScAepNaLDiEU66oZEkXOMowYZ8Mg1lUKbgSAl4GMEh3JTGkn9NPZb7/OsIeLPEwjulCEnCyr9U57hvvGx+yfcTTKa8jQ4Z0U4BwWAOCdIO/cWIHqaLrq2/FyaT1gI0NjtYG4wee1BvopJAzWjrGxLQOdMbHcxt3Ix71P5JPoe6ndAUUUUBRRRQFFFFAUUE0vt+OW0gcpcQuEOHKyKQudhqwdt/GgYUUVjI+kE+AztQZVrWYEsO9cZ94zVKvOkclxKIlRo0GSSMGTYbDwU7+dIrG8mmur2MysyRqgjyQQzKg1hwBnGdI99TyWeO6yvf5a8WN8nr06fBeI5IQ6scyN19M8ifKtXGL0wwvIBqYDsr9pjso97ECk3R7h4C6GbBABUKWQ4PIjDYZfA/GtvHbIgRASyYM0ftYYDfIO4zzA76kt035MMcctSmXCLDqY1TOpubt3s7bsx9TU6luZlAPWRMD9pSvzDEfKtguZRziU/suD8mAq7Z4/az9/1jx8H6PLgEnTyAyfgKUdDUOZTjAOMHGKc/hHHtRSr+7q/25r1eKw8usVT4N2f92KvPrSfx33ps4ndCKGWQ8o0Zv4QT/Suf8J6IPbWkFzaXAtZ+pVphJvbykqCTMpIw257YIPjmrf0qtTdWVxFC66pI2UHmNx+jvypJw7oYtwFlvrg3hGNMeNFumPsxjmRj8snl3UTVczPFY+I3T60KnrUciOQ6XJ6uJyjjGqMhBVkseFwQzq0aSI4uIgp61jgGTBBBbcEbVY+mPQ+SW4guLYJiJBG0XsEr1iv2CNgQAfjS7+694bmJ+rVUEyO2ZQTpVtXvNWE06XRRRURXemsWYomZDJFHMjzIqlyUAP5I3YBirEfo0h4jxJe3LZQtGjyRJNPpaMMoDns4UsApKguF5P5bdAooOWXAmkKNJrc9XGA2lslReoVzlQSdIznAyBmrJx3isUPEoDMWVYreQqQjsC0roMdkHcLGfjVvooI95bJNGyOMq64Pcd/DwPf5VF4Bcs8WmQ5kjYxufEocav3hhvfTKlHCtri6xy6xPiY1z9woG9FFFAUUUUBRWq6uUjUvIwVVGSzHAHxpSbue4+pHURn/EkX8Yw/Vxnl6v8Aw0EnpHOiW0xk3UxsCuoIWyCMKWIAY91c2j4gyxv9EiknAgRROLbqJE7aYSQkBZMjJ7K5BB8a6NacDiU6yDI/5yU6392dl/dApoFoOZ2fGb03cYZ+rYtc9Yjh5ECx7phVVeS8tLHO5NWDitzcpGhFzqeXHVokKqDnfJ1lmAAO9TOKcNito5riJNMgV9JySFLnLaAThcnBOAM4pf0Wu/pUzTSBiwUBduyoHgftE7mumGHXO+oxll3xFr0U6to2NxPqOonBTA7yR2PHHPNcy/s4eS44g0iyEQzGVA66NWrOvBUg81HtEDPdyrsPSW86q2u5vzcLAeukn7yvwrlvQ21UXFvNO6w3luY4WtRF1REZGjUdWTKeXbG25rzZ/LeVejH46xjp83Bbjs6brdPZLQoSPLKFdvKoPFZb11eIxwNIpDx4ZkJ6tgwI1Bg24AIyMZq3VpurZZBg523BGxB8QfGumvsxMt9Vx/o1xKyKQrxRNMbW8YtxOuYz7fWFcZAfJUHO+wq39BJYmuZzCztH9FtApdtT4zcY1E75x471KMn0OXE6qYHOrVp7KN3uPsqebD8k78icOLjgULt1iZjkP+JEdLHwzjZhv+UCN6bSzRrXjKDzGaSm9nt/r162P87Gp1gfrIxnPqvwFNra4WRQ6MGVhkMpyD6EVURrnhkbA6UjDdx0/wDGD86piCWC6OiZtJfDKeRPLOO6ug1X5ejeqcydZ2S2rGBkHwB8KuPGXdjVzz1rawUUUVGRRVEPTGY3PU9R+NEBk05OCCy4255GD8avSHIFB7UbiF2IY2cgkDuHOpNLukEbNA4QFm2wBzOCOVINfR/ja3aFgjoVOCrYzvnw9Ka1X+iVu6iQurLqIxqGDtnuPrVgq3W+kn9sZJAoLMQABkk8gBzJpT0cBZDKQQZnMuDsQpwqZ8DoUVpupPpjGNd7dD+NfukIP1aeK5HaP7vjh6oqK9ooooPGONzUObisSw9eXBi06gw3yDy045k9wHPNecbL9RL1QzIVIUebbA+gzn3VTbHh9xOVj2WO27EkcgZg76NI6rDgIFTBBOcmTONqB1wiVLuTrJGV3VEkjhBykaSatDnueRtDb92MDvJsoWuWcK6PzrEGEMySR21kqblTrSR+tGAdyBjOcjDedWfpms4kVoo5nU2tzHiLukcR9XkZGPZbDd3voLbRXOUs7xJvxaTM7IMNJqAQmADIcNoKBxvG65ySa0WPCbp0AZbgKWthIuGjyVkzIcmVmPZyGYYVgRzoHvT+NpAsYkZFYEkAkZwfIjxp7wNFS3RsAdnJNa+LcBWbRhymhSowARg48e8YqU8ASNIhyOF93M/IGmWWsTHHeSq/2k33UcMZihcvJHlF5sGcMyj90GkzcMl4pGnEJZ4CIMyQRWuGAI5iWVu0x8VAWrX0kkBvLCMkABpZznYYiTRv5ZmHwqm8YaKW4LcEEjXLHErQgfQ2HI9eW7BPPdO161m4/Hi1MvltaJ/7R7FHaN3cOuNQ6tsbgEYPIjfnTfo/0mtr3X1D6imNSkYIDZwcHuODv5GuW9Gbo6brU2llZExpznq5JV593s1cugV11lxN2s6YIRyxjtS1qdzaWaXO5t1kUq4yDVajgnsm0x/jITyRjj3RtyVv0T2T3adxVqrCaIMCrAEHmDU0sv0vpD4dxeKYlVJVx7UbjTIvqp3x5jY1Du7BoGM1sOe8kI9l/Ep3LL8m5HuI8vbFNlnXWg9iU+0nkzDceTfGsjY3EO8U+tfsTjVgeTrhh+9qpsuOjOyu0lRZEOVYZB/oR3EciO6t9c/tukUyTuIbfVHNvqVtUPWru3VnAZ9SjJCjmvPc00kmiJH0y6bJAOghreIZ7scz6Mxqsnl5xu3iOl5UDfYB1P7lXLfKo444W+rtrh/Mp1Y/1Sp+VHDrmzQYhktlHhGyD44Oani7i/OJ/EP+aDjT8en/ALyK3VBdamBVdgASqAntKDyyNvOurfSbz81b/wCa5/8Arrha3y/STe251hrkS3LSKqrGqTdkQOxDMSmcgZrurdJbbksokPhEGlP+mDQY/Srwf4MB9JWH3x1l+E5x7VqT+xIjf7itefhiR/qrWU+cmIh79R1fy1qljuHBM06QJ3iEZb3ySZHwUetB5ddLIIvrxNCTnAeJjqxuQpQEMfQ1qt52vhnWEt/sRuGkf9tlOEX9Eb+JHKpXAXtnU/R3V8E5bUXbPflm38K33XAoJDqKAN9tMo38S4PzoJsECooVQFVRgKBgADuFbaS/RrqH6uQTp9iXZ/3ZFG/7yn1qTw/jCSsUIaOUbmOQaW9V7mXzUkUDGiiigKT9HN1kY8zNMT7nKj5KKcUm4QernuITt2utTzWTnj0cNn1HjQOaKKKAooooCo/tSeSD5t/+D51IqNZnKlvtHPu5D5AVnLuyNY9S0q6QdEba9kikuFZuqDKFDEIwcqSHA9oZUbcvHNN4YY4UCoqoi8gowB7hW7UPGtdxIFRmxkAZx5VplToehy9ZOYZ3i64hpE0q4yrucgtuMlicUy6KdExZSTSCZ5TKEU6goACFiMaR36z8Kw6K8XEjyR9U8e+QWOcjfyHLHzqz1nCZY46ybzylt4+hRUbiUhWJ2BwQpIPpVZ6H3E3WuskzSAjUNXdz5VuY2zbntaL64SONmkICAdrPLHp3+nfVaFq7hWuFcW25WEndR3GbvK/o8l789zAL9JuCx3ht2wo7nl72PknIeZbwFOwKzW5dFHG+ykJXG00QGOWGYLgeWDTUKCKrvFF0TwxplowTM6AZ0BNgR5Fmzp/QOO+rFC4ZQVIII2I5ULNdxok4dE3tRofVVP3ilPSKyt4LW4l6mL8XE7fVrzCnHd41YKrf9oC67Mw/9xJFCfHEjqrfy5qsuU3XB4nt+r4OskkrQBLkqoNq3Z7RZ32Emc40HOeddn6OXYmtbeUHaSJG281BPzqpPZ3PBkJgYXNgm5hkKrLEv6pzgOoH5Lb+dUHo2I7sKUkuAkavGqxyFOzGoZCw5A4beg74FFQOkLYtpT4LVL6EwCK6jCSXBEkcusSPqU6CmnA7iNR3866IRnY0FR6FIBJJpAA0jl61b61QW6psihc+AxULjvFhbR6yjP4BcZ+datuV2kmoZVE4jw6OdcSLnG6sNmU+KsNwfSseD8RFxEJApXPceYqbWVJrW7kgdYrg6lY4jmxjUfsyY2D+BGA3kdqc1pvLVJUZHGVYYI/48D51A4Hcv24JTqkhIBY83VvYc+ZAIPmpoGtLeMWLPolix10WSmdgwPtIx8GAG/cQD3UyooEt7xkmznmgBMkcbnQR2ldVJ0sPEH40h1w2ccd2LuaVjEzshk6wThU1HC+ymOeVAAzirJxDhZL9bC3VzYwTjKOB+TIvePAjcfKlfCIbSGRle2jtp3BByo0uDz6t8YYH7Ox8RQKv7w3ErxJIhjxLCwZQyBhIsmVIYknGkb8jnyrZaXsj8K4eNbdZObdS2e0ckM+/joVqtFtwK3jGEhRcMG2HeoIU+4EgeGa3JwyFViURqFh3jGNkwCo0+GxI99BhxS4KKO4NlfeeX9aU9LWIt4div/U2wxnfHXIMHHl3VC6YTyiZQkrIEw2kcj6+W3zq1QqHRNQB2U7jv2OfXNThZeVvtrnLjxjmvD3gWYFXWWSQz9tXdbgdl2K3MTZ7K7DuwdOwzV06OoX4bbgbs1sgGfExjn76bi0jDFgi6jzbSMn1PfWxEAAAAAGwA5Cqyq/Rjh0qSlpEKgLjfHPyxzq1UUVbbbupJJ6abuASIyEkBlIyOe4xSjhnB/ouuRn1kL4AbDfentYSxhlKnkQQffUUt6MRabWHPMoHY+LSdtj8WqVxPiCwJqbJJOERd2djyVR3n7uZpFwTi7fRoo4kMsyr1bAHCK0XYOt+Q3XkMk+FNOH8MIfrZW6yYjGrGFQH8mJfyR4nme80HvCLJl1SS4M0pBcjkMeyi/oqD7ySe+oPHXaBXaJX041ED2cjfI3yDtuORqwAUs6SkC2kJ5YH3iprbeGfG71tK4fxCOdA8Tq6n7JBx5HHfSXprw+6lFsbTqtcU4c9aTpxoZQSF3OCwONs4rV0HiCiUKMDK/1q01qzV0xLtUbToQJGEvEJnvJBuFbswIf0Il297ZNIb/opNBezSxxNJDOXYCIhSjGNEwwJUaSVztXTKKg530O4TdJeh5YJI4ljkALsh3YrgYVifyTVx4zx2G1AMpYZ7lVmP8o8qZ1UemjDrIwQMFG58tiK1O72ZX6rVBMHUMpyDyNJulsbmNNClsPvgZwMHf0zipvAVxbxg7dmmFTeqnsp6MQssADAgkk7jB38qbUUUt2opPedi9gYf4kciN56Crr8Mv8AxU4pNdHXexqP8GJ2byMpVU+SSfCoHNFFFAVqubdJFKuoZTzDDI+dbaKBMeESRb20zKPzcn4yP3ZOtfc2PKvfwnPH9bbMw+1Cwf8AlbS3wzTiigqPEprSeQM87QtgArKhjyAc/wCKo3386slrdRFQEkRgAAMMDy9DW94weYzUKbglu/tQxH1Rf+KCeGHiK8LDxFK/7t235lPcMfcaB0ctvzMZ9Rn7zQTpr6JBlpEUebAfeagP0ktuSyGQ+EStKf8ATBrfDwWBN1hiHoi/8VNWMDlt6bfdQKfwlcP9VbFB9qdgn8q6m9xxXn4IeX/1MzOPzceYo/fg6297Y8qcha9oK/1S2UuQAttLgMAMLHJsA23JHGAfAgeJqwVhNEHUqwDKRggjIIPcaShpLPYhpbYciMtJEPAjnInmMsPPmAe1jJGGBDAEHmDuKwtrlJFDxsGU8ipyD8K20Gq2tkjGEUKPIYrbRRQFFFFBHv76OBDJK4RBzJ89gB4knuFQ+FcZt7sN1baihGpXRkZc8iVkAYA4ODjfBqP0rtpGSGSNDKYJllMYIBcAMCBq21DVqGe9RSPjTXVyNaWrxRiSMOGCmaVAH1akVx2FYoQuoE9rbxC0XvGYYW0SPpbSrYwTsziMch9sgVu4nxGK3jMkzhEXmT9wA3J8hXPjwO5IXMcrdhMasZAF2sgX2jjEYzjJIAxVs6X8L+kJCojDnro8nAOlQwZzvyyEx76B/RRUDiXFUhwuC8rezEm7t/RV/SbAHjQbuI3ywoXfPgAN2YnkqjvYnbFReC2bKGeXHWynXJjcDbCoD4KNvie+tdlYO0gmuCDIPYQbpEDzx9pz3sfQYGctgKD2iiigKKKKAooooCiiigKKKKAooooCiiigKKKKBVccEXUZIGaCQ8ynst+2h7Leux861/T7iL66DrF+3BuffGx1fwlqc0UC6147byHCyqG+y+Ub+FwD8qYA5rRc2Ucgw6Kw8GAP30vPRuAboHjP6uSSP5IwHyoHFFJjwiQezd3C+pjf/fGT861mwuP+9k/yof8AwoHtFIxYT997N7o4R/8AA1l+BNXt3Fy/l1uj/wBoLQNpp1QZZlUeJIH30rfpFETiEPO3hEpYe9zhB72rOHo9bqc9UpPi+ZG+MhJpksYAx3eHIfKgUMt1N7TLbr4JiSX+IjQvuDetTOH8MjhB0Lgn2mJLO37TMST8amgV7QAFFFFB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data:image/jpeg;base64,/9j/4AAQSkZJRgABAQAAAQABAAD/2wCEAAkGBxQSEhQUExQVFhUWGBwaGRgYGRwZGhwfGBwdGh0eGR8ZHiggHBolGxYaITEhJSorLy4vFx8zODUsNygtLiwBCgoKDg0OGhAQGywmICYxLy8sLywsLCwsNjIuLCwsLywvLCwsLCwsLSwsLCwsLC8sLCw0LCwsLCwsLCw3LCwsLv/AABEIAI4A8AMBIgACEQEDEQH/xAAbAAACAgMBAAAAAAAAAAAAAAAABQQGAgMHAf/EAEYQAAIBAwICBwQECwcDBQAAAAECAwAEERIhBTEGEyJBUWFxMoGRoRQzUrEVI0JTYmNygpKiwQcWQ5OjstEkVNI0s8LD4f/EABgBAQEBAQEAAAAAAAAAAAAAAAABAgME/8QAIxEBAQACAgIBBAMAAAAAAAAAAAECERIhAzEiQVHR8BNhcf/aAAwDAQACEQMRAD8A7jRRRQFFFFAUUUUBRRRQFFFFAUUUUBRRRQFFeMwAyTgDmTSk9II22gV5z4xjKfxthPgaBvVK6WdI5reaGMxqVlmVIySRuFZt8A5GVAwPtCnZkvJOQggHnqmb4LoUfE1yX+2y7ngnsi07P1WZW2RMZdQNAG+ewfHFB2rhkkjRgygBznIHLntz8qlUmXgUbAEyTsDvvPJ3+hFe/wB3If1n+bL/AOdA4opOOj0Y5POPSaT+rGg8IkHsXU48iUcfzLn50Diik3/Wx98E48CGhb4gup+Ao/vAqfXxyQ/pMNSfxpkAeuKBzRWEMyuoZGDKeRUgg+hFZ0BRRRQFFFFAUUUUBRRRQFFFFAUUUUBRRRQFFFFAUqu+LEuYrdOtkX2jnEceftt4/ojJ9OdYX1y80hghYqF+ulHNc7hE/WEbk/kjHeRTCys0iQIihVHID7z4nzoFqcDEh1XLmdvAjTEP2Y+R9WyfOnCoAMd3h3VhdXCxqXY4A51C4LxuK6UmItscEMMH500GVcZ6bQvd8UuI7VXe7jiSNfY6pY3VusMuvxLDGnfauzVxpp4bwz/R7eaa++kzFZoT1XU4bQmuYjAGlFOjtZ8KDpfQu762wtXPMxID6qNJ+Yp1VR/sxWWO0aCdg00E0iORyJJ15HucVbqBNxvpJFasqyByW+yOXmckbU2hlDKGHIjIqo9MNXXYwcGPY4OCcnbI7+Xxq0cNUiJARghRtWrJqJvtJrwivJZAoLMQANyScAepNaLDiEU66oZEkXOMowYZ8Mg1lUKbgSAl4GMEh3JTGkn9NPZb7/OsIeLPEwjulCEnCyr9U57hvvGx+yfcTTKa8jQ4Z0U4BwWAOCdIO/cWIHqaLrq2/FyaT1gI0NjtYG4wee1BvopJAzWjrGxLQOdMbHcxt3Ix71P5JPoe6ndAUUUUBRRRQFFFFAUUE0vt+OW0gcpcQuEOHKyKQudhqwdt/GgYUUVjI+kE+AztQZVrWYEsO9cZ94zVKvOkclxKIlRo0GSSMGTYbDwU7+dIrG8mmur2MysyRqgjyQQzKg1hwBnGdI99TyWeO6yvf5a8WN8nr06fBeI5IQ6scyN19M8ifKtXGL0wwvIBqYDsr9pjso97ECk3R7h4C6GbBABUKWQ4PIjDYZfA/GtvHbIgRASyYM0ftYYDfIO4zzA76kt035MMcctSmXCLDqY1TOpubt3s7bsx9TU6luZlAPWRMD9pSvzDEfKtguZRziU/suD8mAq7Z4/az9/1jx8H6PLgEnTyAyfgKUdDUOZTjAOMHGKc/hHHtRSr+7q/25r1eKw8usVT4N2f92KvPrSfx33ps4ndCKGWQ8o0Zv4QT/Suf8J6IPbWkFzaXAtZ+pVphJvbykqCTMpIw257YIPjmrf0qtTdWVxFC66pI2UHmNx+jvypJw7oYtwFlvrg3hGNMeNFumPsxjmRj8snl3UTVczPFY+I3T60KnrUciOQ6XJ6uJyjjGqMhBVkseFwQzq0aSI4uIgp61jgGTBBBbcEbVY+mPQ+SW4guLYJiJBG0XsEr1iv2CNgQAfjS7+694bmJ+rVUEyO2ZQTpVtXvNWE06XRRRURXemsWYomZDJFHMjzIqlyUAP5I3YBirEfo0h4jxJe3LZQtGjyRJNPpaMMoDns4UsApKguF5P5bdAooOWXAmkKNJrc9XGA2lslReoVzlQSdIznAyBmrJx3isUPEoDMWVYreQqQjsC0roMdkHcLGfjVvooI95bJNGyOMq64Pcd/DwPf5VF4Bcs8WmQ5kjYxufEocav3hhvfTKlHCtri6xy6xPiY1z9woG9FFFAUUUUBRWq6uUjUvIwVVGSzHAHxpSbue4+pHURn/EkX8Yw/Vxnl6v8Aw0EnpHOiW0xk3UxsCuoIWyCMKWIAY91c2j4gyxv9EiknAgRROLbqJE7aYSQkBZMjJ7K5BB8a6NacDiU6yDI/5yU6392dl/dApoFoOZ2fGb03cYZ+rYtc9Yjh5ECx7phVVeS8tLHO5NWDitzcpGhFzqeXHVokKqDnfJ1lmAAO9TOKcNito5riJNMgV9JySFLnLaAThcnBOAM4pf0Wu/pUzTSBiwUBduyoHgftE7mumGHXO+oxll3xFr0U6to2NxPqOonBTA7yR2PHHPNcy/s4eS44g0iyEQzGVA66NWrOvBUg81HtEDPdyrsPSW86q2u5vzcLAeukn7yvwrlvQ21UXFvNO6w3luY4WtRF1REZGjUdWTKeXbG25rzZ/LeVejH46xjp83Bbjs6brdPZLQoSPLKFdvKoPFZb11eIxwNIpDx4ZkJ6tgwI1Bg24AIyMZq3VpurZZBg523BGxB8QfGumvsxMt9Vx/o1xKyKQrxRNMbW8YtxOuYz7fWFcZAfJUHO+wq39BJYmuZzCztH9FtApdtT4zcY1E75x471KMn0OXE6qYHOrVp7KN3uPsqebD8k78icOLjgULt1iZjkP+JEdLHwzjZhv+UCN6bSzRrXjKDzGaSm9nt/r162P87Gp1gfrIxnPqvwFNra4WRQ6MGVhkMpyD6EVURrnhkbA6UjDdx0/wDGD86piCWC6OiZtJfDKeRPLOO6ug1X5ejeqcydZ2S2rGBkHwB8KuPGXdjVzz1rawUUUVGRRVEPTGY3PU9R+NEBk05OCCy4255GD8avSHIFB7UbiF2IY2cgkDuHOpNLukEbNA4QFm2wBzOCOVINfR/ja3aFgjoVOCrYzvnw9Ka1X+iVu6iQurLqIxqGDtnuPrVgq3W+kn9sZJAoLMQABkk8gBzJpT0cBZDKQQZnMuDsQpwqZ8DoUVpupPpjGNd7dD+NfukIP1aeK5HaP7vjh6oqK9ooooPGONzUObisSw9eXBi06gw3yDy045k9wHPNecbL9RL1QzIVIUebbA+gzn3VTbHh9xOVj2WO27EkcgZg76NI6rDgIFTBBOcmTONqB1wiVLuTrJGV3VEkjhBykaSatDnueRtDb92MDvJsoWuWcK6PzrEGEMySR21kqblTrSR+tGAdyBjOcjDedWfpms4kVoo5nU2tzHiLukcR9XkZGPZbDd3voLbRXOUs7xJvxaTM7IMNJqAQmADIcNoKBxvG65ySa0WPCbp0AZbgKWthIuGjyVkzIcmVmPZyGYYVgRzoHvT+NpAsYkZFYEkAkZwfIjxp7wNFS3RsAdnJNa+LcBWbRhymhSowARg48e8YqU8ASNIhyOF93M/IGmWWsTHHeSq/2k33UcMZihcvJHlF5sGcMyj90GkzcMl4pGnEJZ4CIMyQRWuGAI5iWVu0x8VAWrX0kkBvLCMkABpZznYYiTRv5ZmHwqm8YaKW4LcEEjXLHErQgfQ2HI9eW7BPPdO161m4/Hi1MvltaJ/7R7FHaN3cOuNQ6tsbgEYPIjfnTfo/0mtr3X1D6imNSkYIDZwcHuODv5GuW9Gbo6brU2llZExpznq5JV593s1cugV11lxN2s6YIRyxjtS1qdzaWaXO5t1kUq4yDVajgnsm0x/jITyRjj3RtyVv0T2T3adxVqrCaIMCrAEHmDU0sv0vpD4dxeKYlVJVx7UbjTIvqp3x5jY1Du7BoGM1sOe8kI9l/Ep3LL8m5HuI8vbFNlnXWg9iU+0nkzDceTfGsjY3EO8U+tfsTjVgeTrhh+9qpsuOjOyu0lRZEOVYZB/oR3EciO6t9c/tukUyTuIbfVHNvqVtUPWru3VnAZ9SjJCjmvPc00kmiJH0y6bJAOghreIZ7scz6Mxqsnl5xu3iOl5UDfYB1P7lXLfKo444W+rtrh/Mp1Y/1Sp+VHDrmzQYhktlHhGyD44Oani7i/OJ/EP+aDjT8en/ALyK3VBdamBVdgASqAntKDyyNvOurfSbz81b/wCa5/8Arrha3y/STe251hrkS3LSKqrGqTdkQOxDMSmcgZrurdJbbksokPhEGlP+mDQY/Srwf4MB9JWH3x1l+E5x7VqT+xIjf7itefhiR/qrWU+cmIh79R1fy1qljuHBM06QJ3iEZb3ySZHwUetB5ddLIIvrxNCTnAeJjqxuQpQEMfQ1qt52vhnWEt/sRuGkf9tlOEX9Eb+JHKpXAXtnU/R3V8E5bUXbPflm38K33XAoJDqKAN9tMo38S4PzoJsECooVQFVRgKBgADuFbaS/RrqH6uQTp9iXZ/3ZFG/7yn1qTw/jCSsUIaOUbmOQaW9V7mXzUkUDGiiigKT9HN1kY8zNMT7nKj5KKcUm4QernuITt2utTzWTnj0cNn1HjQOaKKKAooooCo/tSeSD5t/+D51IqNZnKlvtHPu5D5AVnLuyNY9S0q6QdEba9kikuFZuqDKFDEIwcqSHA9oZUbcvHNN4YY4UCoqoi8gowB7hW7UPGtdxIFRmxkAZx5VplToehy9ZOYZ3i64hpE0q4yrucgtuMlicUy6KdExZSTSCZ5TKEU6goACFiMaR36z8Kw6K8XEjyR9U8e+QWOcjfyHLHzqz1nCZY46ybzylt4+hRUbiUhWJ2BwQpIPpVZ6H3E3WuskzSAjUNXdz5VuY2zbntaL64SONmkICAdrPLHp3+nfVaFq7hWuFcW25WEndR3GbvK/o8l789zAL9JuCx3ht2wo7nl72PknIeZbwFOwKzW5dFHG+ykJXG00QGOWGYLgeWDTUKCKrvFF0TwxplowTM6AZ0BNgR5Fmzp/QOO+rFC4ZQVIII2I5ULNdxok4dE3tRofVVP3ilPSKyt4LW4l6mL8XE7fVrzCnHd41YKrf9oC67Mw/9xJFCfHEjqrfy5qsuU3XB4nt+r4OskkrQBLkqoNq3Z7RZ32Emc40HOeddn6OXYmtbeUHaSJG281BPzqpPZ3PBkJgYXNgm5hkKrLEv6pzgOoH5Lb+dUHo2I7sKUkuAkavGqxyFOzGoZCw5A4beg74FFQOkLYtpT4LVL6EwCK6jCSXBEkcusSPqU6CmnA7iNR3866IRnY0FR6FIBJJpAA0jl61b61QW6psihc+AxULjvFhbR6yjP4BcZ+datuV2kmoZVE4jw6OdcSLnG6sNmU+KsNwfSseD8RFxEJApXPceYqbWVJrW7kgdYrg6lY4jmxjUfsyY2D+BGA3kdqc1pvLVJUZHGVYYI/48D51A4Hcv24JTqkhIBY83VvYc+ZAIPmpoGtLeMWLPolix10WSmdgwPtIx8GAG/cQD3UyooEt7xkmznmgBMkcbnQR2ldVJ0sPEH40h1w2ccd2LuaVjEzshk6wThU1HC+ymOeVAAzirJxDhZL9bC3VzYwTjKOB+TIvePAjcfKlfCIbSGRle2jtp3BByo0uDz6t8YYH7Ox8RQKv7w3ErxJIhjxLCwZQyBhIsmVIYknGkb8jnyrZaXsj8K4eNbdZObdS2e0ckM+/joVqtFtwK3jGEhRcMG2HeoIU+4EgeGa3JwyFViURqFh3jGNkwCo0+GxI99BhxS4KKO4NlfeeX9aU9LWIt4div/U2wxnfHXIMHHl3VC6YTyiZQkrIEw2kcj6+W3zq1QqHRNQB2U7jv2OfXNThZeVvtrnLjxjmvD3gWYFXWWSQz9tXdbgdl2K3MTZ7K7DuwdOwzV06OoX4bbgbs1sgGfExjn76bi0jDFgi6jzbSMn1PfWxEAAAAAGwA5Cqyq/Rjh0qSlpEKgLjfHPyxzq1UUVbbbupJJ6abuASIyEkBlIyOe4xSjhnB/ouuRn1kL4AbDfentYSxhlKnkQQffUUt6MRabWHPMoHY+LSdtj8WqVxPiCwJqbJJOERd2djyVR3n7uZpFwTi7fRoo4kMsyr1bAHCK0XYOt+Q3XkMk+FNOH8MIfrZW6yYjGrGFQH8mJfyR4nme80HvCLJl1SS4M0pBcjkMeyi/oqD7ySe+oPHXaBXaJX041ED2cjfI3yDtuORqwAUs6SkC2kJ5YH3iprbeGfG71tK4fxCOdA8Tq6n7JBx5HHfSXprw+6lFsbTqtcU4c9aTpxoZQSF3OCwONs4rV0HiCiUKMDK/1q01qzV0xLtUbToQJGEvEJnvJBuFbswIf0Il297ZNIb/opNBezSxxNJDOXYCIhSjGNEwwJUaSVztXTKKg530O4TdJeh5YJI4ljkALsh3YrgYVifyTVx4zx2G1AMpYZ7lVmP8o8qZ1UemjDrIwQMFG58tiK1O72ZX6rVBMHUMpyDyNJulsbmNNClsPvgZwMHf0zipvAVxbxg7dmmFTeqnsp6MQssADAgkk7jB38qbUUUt2opPedi9gYf4kciN56Crr8Mv8AxU4pNdHXexqP8GJ2byMpVU+SSfCoHNFFFAVqubdJFKuoZTzDDI+dbaKBMeESRb20zKPzcn4yP3ZOtfc2PKvfwnPH9bbMw+1Cwf8AlbS3wzTiigqPEprSeQM87QtgArKhjyAc/wCKo3386slrdRFQEkRgAAMMDy9DW94weYzUKbglu/tQxH1Rf+KCeGHiK8LDxFK/7t235lPcMfcaB0ctvzMZ9Rn7zQTpr6JBlpEUebAfeagP0ktuSyGQ+EStKf8ATBrfDwWBN1hiHoi/8VNWMDlt6bfdQKfwlcP9VbFB9qdgn8q6m9xxXn4IeX/1MzOPzceYo/fg6297Y8qcha9oK/1S2UuQAttLgMAMLHJsA23JHGAfAgeJqwVhNEHUqwDKRggjIIPcaShpLPYhpbYciMtJEPAjnInmMsPPmAe1jJGGBDAEHmDuKwtrlJFDxsGU8ipyD8K20Gq2tkjGEUKPIYrbRRQFFFFBHv76OBDJK4RBzJ89gB4knuFQ+FcZt7sN1baihGpXRkZc8iVkAYA4ODjfBqP0rtpGSGSNDKYJllMYIBcAMCBq21DVqGe9RSPjTXVyNaWrxRiSMOGCmaVAH1akVx2FYoQuoE9rbxC0XvGYYW0SPpbSrYwTsziMch9sgVu4nxGK3jMkzhEXmT9wA3J8hXPjwO5IXMcrdhMasZAF2sgX2jjEYzjJIAxVs6X8L+kJCojDnro8nAOlQwZzvyyEx76B/RRUDiXFUhwuC8rezEm7t/RV/SbAHjQbuI3ywoXfPgAN2YnkqjvYnbFReC2bKGeXHWynXJjcDbCoD4KNvie+tdlYO0gmuCDIPYQbpEDzx9pz3sfQYGctgKD2iiigKKKKAooooCiiigKKKKAooooCiiigKKKKBVccEXUZIGaCQ8ynst+2h7Leux861/T7iL66DrF+3BuffGx1fwlqc0UC6147byHCyqG+y+Ub+FwD8qYA5rRc2Ucgw6Kw8GAP30vPRuAboHjP6uSSP5IwHyoHFFJjwiQezd3C+pjf/fGT861mwuP+9k/yof8AwoHtFIxYT997N7o4R/8AA1l+BNXt3Fy/l1uj/wBoLQNpp1QZZlUeJIH30rfpFETiEPO3hEpYe9zhB72rOHo9bqc9UpPi+ZG+MhJpksYAx3eHIfKgUMt1N7TLbr4JiSX+IjQvuDetTOH8MjhB0Lgn2mJLO37TMST8amgV7QAFFFFB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6" name="Picture 8" descr="http://www.ice.rwth-aachen.de/uploads/RTEmagicC_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856" y="1700808"/>
            <a:ext cx="339812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6588224" y="5085184"/>
            <a:ext cx="22322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A. </a:t>
            </a:r>
            <a:r>
              <a:rPr lang="en-GB" sz="1200" dirty="0" err="1"/>
              <a:t>Ashikhmin</a:t>
            </a:r>
            <a:r>
              <a:rPr lang="en-GB" sz="1200" dirty="0"/>
              <a:t> and T. L. </a:t>
            </a:r>
            <a:r>
              <a:rPr lang="en-GB" sz="1200" dirty="0" err="1"/>
              <a:t>Marzetta</a:t>
            </a:r>
            <a:r>
              <a:rPr lang="en-GB" sz="1200" dirty="0"/>
              <a:t>, “Pilot </a:t>
            </a:r>
            <a:r>
              <a:rPr lang="en-GB" sz="1200" dirty="0" smtClean="0"/>
              <a:t>contamination </a:t>
            </a:r>
            <a:r>
              <a:rPr lang="en-GB" sz="1200" dirty="0"/>
              <a:t>precoding </a:t>
            </a:r>
            <a:r>
              <a:rPr lang="en-GB" sz="1200" dirty="0" smtClean="0"/>
              <a:t>in multi-cell </a:t>
            </a:r>
            <a:r>
              <a:rPr lang="en-GB" sz="1200" dirty="0"/>
              <a:t>large scale antenna systems,” in IEEE International </a:t>
            </a:r>
            <a:r>
              <a:rPr lang="en-GB" sz="1200" dirty="0" smtClean="0"/>
              <a:t>Symposium on </a:t>
            </a:r>
            <a:r>
              <a:rPr lang="en-GB" sz="1200" dirty="0"/>
              <a:t>Information Theory (ISIT), Cambridge, MA, Jul. 2012.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728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 Allocation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7975" y="1600200"/>
            <a:ext cx="6136233" cy="4997152"/>
          </a:xfrm>
        </p:spPr>
        <p:txBody>
          <a:bodyPr>
            <a:noAutofit/>
          </a:bodyPr>
          <a:lstStyle/>
          <a:p>
            <a:pPr>
              <a:lnSpc>
                <a:spcPts val="2200"/>
              </a:lnSpc>
            </a:pPr>
            <a:r>
              <a:rPr lang="en-GB" sz="1600" dirty="0" smtClean="0"/>
              <a:t>Key resources  such as antennas, users and power: must be </a:t>
            </a:r>
            <a:r>
              <a:rPr lang="en-GB" sz="1600" dirty="0"/>
              <a:t>allocated </a:t>
            </a:r>
            <a:r>
              <a:rPr lang="en-GB" sz="1600" dirty="0" smtClean="0"/>
              <a:t>based </a:t>
            </a:r>
            <a:r>
              <a:rPr lang="en-GB" sz="1600" dirty="0"/>
              <a:t>on the </a:t>
            </a:r>
            <a:r>
              <a:rPr lang="en-GB" sz="1600" dirty="0" smtClean="0"/>
              <a:t>instantaneous CSI  of users and a metric. </a:t>
            </a:r>
            <a:endParaRPr lang="en-GB" sz="1600" dirty="0" smtClean="0"/>
          </a:p>
          <a:p>
            <a:pPr>
              <a:lnSpc>
                <a:spcPts val="2200"/>
              </a:lnSpc>
            </a:pPr>
            <a:r>
              <a:rPr lang="en-GB" sz="1600" dirty="0" smtClean="0"/>
              <a:t>In </a:t>
            </a:r>
            <a:r>
              <a:rPr lang="en-GB" sz="1600" dirty="0"/>
              <a:t>massive MIMO systems, the spatial signatures </a:t>
            </a:r>
            <a:r>
              <a:rPr lang="en-GB" sz="1600" dirty="0" smtClean="0"/>
              <a:t>of the </a:t>
            </a:r>
            <a:r>
              <a:rPr lang="en-GB" sz="1600" dirty="0"/>
              <a:t>users to </a:t>
            </a:r>
            <a:r>
              <a:rPr lang="en-GB" sz="1600" dirty="0" smtClean="0"/>
              <a:t>   be scheduled </a:t>
            </a:r>
            <a:r>
              <a:rPr lang="en-GB" sz="1600" dirty="0"/>
              <a:t>play a fundamental </a:t>
            </a:r>
            <a:r>
              <a:rPr lang="en-GB" sz="1600" dirty="0" smtClean="0"/>
              <a:t>role -&gt; </a:t>
            </a:r>
            <a:r>
              <a:rPr lang="en-GB" sz="1600" dirty="0" smtClean="0">
                <a:solidFill>
                  <a:srgbClr val="FF0000"/>
                </a:solidFill>
              </a:rPr>
              <a:t>they are quasi orthogonal</a:t>
            </a:r>
            <a:r>
              <a:rPr lang="en-GB" sz="1600" dirty="0" smtClean="0"/>
              <a:t>. </a:t>
            </a:r>
          </a:p>
          <a:p>
            <a:pPr>
              <a:lnSpc>
                <a:spcPts val="2200"/>
              </a:lnSpc>
            </a:pPr>
            <a:r>
              <a:rPr lang="en-GB" sz="1600" dirty="0" smtClean="0"/>
              <a:t>The </a:t>
            </a:r>
            <a:r>
              <a:rPr lang="en-GB" sz="1600" dirty="0"/>
              <a:t>multiuser </a:t>
            </a:r>
            <a:r>
              <a:rPr lang="en-GB" sz="1600" dirty="0" smtClean="0"/>
              <a:t>diversity along </a:t>
            </a:r>
            <a:r>
              <a:rPr lang="en-GB" sz="1600" dirty="0"/>
              <a:t>with high array gains might be exploited by </a:t>
            </a:r>
            <a:r>
              <a:rPr lang="en-GB" sz="1600" dirty="0" smtClean="0"/>
              <a:t>resource allocation algorithms </a:t>
            </a:r>
            <a:r>
              <a:rPr lang="en-GB" sz="1600" dirty="0"/>
              <a:t>along with timely CSI. </a:t>
            </a:r>
            <a:endParaRPr lang="en-GB" sz="1600" dirty="0" smtClean="0"/>
          </a:p>
          <a:p>
            <a:pPr>
              <a:lnSpc>
                <a:spcPts val="2200"/>
              </a:lnSpc>
            </a:pPr>
            <a:r>
              <a:rPr lang="en-GB" sz="1600" dirty="0" smtClean="0"/>
              <a:t>Problem of user selection: scheduling is a combinatorial </a:t>
            </a:r>
            <a:r>
              <a:rPr lang="en-GB" sz="1600" dirty="0"/>
              <a:t>problem equivalent to the combination of </a:t>
            </a:r>
            <a:r>
              <a:rPr lang="en-GB" sz="1600" i="1" dirty="0" smtClean="0"/>
              <a:t>K </a:t>
            </a:r>
            <a:r>
              <a:rPr lang="en-GB" sz="1600" dirty="0" smtClean="0"/>
              <a:t>choosing </a:t>
            </a:r>
            <a:r>
              <a:rPr lang="en-GB" sz="1600" i="1" dirty="0"/>
              <a:t>Q</a:t>
            </a:r>
            <a:r>
              <a:rPr lang="en-GB" sz="1600" dirty="0"/>
              <a:t>. </a:t>
            </a:r>
            <a:endParaRPr lang="en-GB" sz="1600" dirty="0" smtClean="0"/>
          </a:p>
          <a:p>
            <a:pPr>
              <a:lnSpc>
                <a:spcPts val="2200"/>
              </a:lnSpc>
            </a:pPr>
            <a:r>
              <a:rPr lang="en-GB" sz="1600" dirty="0" smtClean="0"/>
              <a:t>When  </a:t>
            </a:r>
            <a:r>
              <a:rPr lang="en-GB" sz="1600" i="1" dirty="0" smtClean="0"/>
              <a:t>K </a:t>
            </a:r>
            <a:r>
              <a:rPr lang="en-GB" sz="1600" dirty="0"/>
              <a:t>in the system is reasonably </a:t>
            </a:r>
            <a:r>
              <a:rPr lang="en-GB" sz="1600" dirty="0" smtClean="0"/>
              <a:t>large: we need cost-effective user </a:t>
            </a:r>
            <a:r>
              <a:rPr lang="en-GB" sz="1600" dirty="0"/>
              <a:t>selection </a:t>
            </a:r>
            <a:r>
              <a:rPr lang="en-GB" sz="1600" dirty="0" smtClean="0"/>
              <a:t>algorithms. </a:t>
            </a:r>
          </a:p>
          <a:p>
            <a:pPr>
              <a:lnSpc>
                <a:spcPts val="2200"/>
              </a:lnSpc>
            </a:pPr>
            <a:r>
              <a:rPr lang="en-GB" sz="1600" dirty="0" smtClean="0"/>
              <a:t>Research problems:</a:t>
            </a:r>
          </a:p>
          <a:p>
            <a:pPr lvl="1">
              <a:lnSpc>
                <a:spcPts val="2200"/>
              </a:lnSpc>
            </a:pPr>
            <a:r>
              <a:rPr lang="en-GB" sz="1400" dirty="0" smtClean="0"/>
              <a:t>Strategies </a:t>
            </a:r>
            <a:r>
              <a:rPr lang="en-GB" sz="1400" dirty="0"/>
              <a:t>based </a:t>
            </a:r>
            <a:r>
              <a:rPr lang="en-GB" sz="1400" dirty="0" smtClean="0"/>
              <a:t>on greedy</a:t>
            </a:r>
            <a:r>
              <a:rPr lang="en-GB" sz="1400" dirty="0"/>
              <a:t>, low-cost and discrete optimization </a:t>
            </a:r>
            <a:r>
              <a:rPr lang="en-GB" sz="1400" dirty="0" smtClean="0"/>
              <a:t>methods.</a:t>
            </a:r>
          </a:p>
          <a:p>
            <a:pPr lvl="1">
              <a:lnSpc>
                <a:spcPts val="2200"/>
              </a:lnSpc>
            </a:pPr>
            <a:r>
              <a:rPr lang="en-GB" sz="1400" dirty="0" smtClean="0"/>
              <a:t>Chunk strategies : aggregate certain parameters per groups  of users to reduce cost.</a:t>
            </a:r>
            <a:endParaRPr lang="en-GB" sz="1400" dirty="0"/>
          </a:p>
        </p:txBody>
      </p:sp>
      <p:sp>
        <p:nvSpPr>
          <p:cNvPr id="4" name="AutoShape 4" descr="data:image/jpeg;base64,/9j/4AAQSkZJRgABAQAAAQABAAD/2wCEAAkGBxQTEhUUExMWFRUVFxwbGRgYGCAeHxofHhwaHhwhHiIgICgkHB4lHxwcITEhJSktLi4uHSAzODMtOigtLisBCgoKDg0OGxAQGywkICQsLCwvLC8vLCwsLDQ0LC80LywvLCwsLC8sLCwsLCwtLiw0NCwsNCwvNC8sLCwsLC8sLP/AABEIAMIBBAMBEQACEQEDEQH/xAAcAAACAwEBAQEAAAAAAAAAAAAABgQFBwMCAQj/xABAEAACAgAFAgQEAwYEBQMFAAABAgMRAAQSITEFQQYTIlEyYXGBBxRCIzNSkaHwgrHB0RZDU2JyFSThNHOSssL/xAAbAQEAAgMBAQAAAAAAAAAAAAAAAQQCAwUGB//EADkRAAECBAQDCAIBAwQDAAMAAAEAAgMRIfAEMUFREmFxBROBkaGxwdHh8SIUIzIGM0JyFVLiYqKy/9oADAMBAAIRAxEAPwDccERgiMERgiMERgiMERgiMERgiMERgiMERgiMERgiMERgiMERgiMERgiMERgiMERgiMERgiMERgiMERgiMERgiMERgiMERgiMERgiMERgiMERgiMERgiMERgiUc71rMLG6oBfksVcqSQ5TMMDXBA8kCu+ocdyKR/xBMZJI1RDpeNQTxTvEuqgxJDK7MLCj0VbXqBFyHiabRCxhUmXSaBoDUoYJ6iN9zvudvhOJokledDnZ4VZ3V3tgWVdIsMw4s1VVzyMQin4IjBEYIjBEYIjBEYIjBEYIjBEYIjBEYIjBEYIjBFA6x1aPLKryXpZguwvsT/pgi75LOxyrqjdXX3B/usDRRNSMFKMERgiMERgiMERgiMERgiMERgiT+sdRn6fO08rNNkJSNZq2yh41AAW0RNX3XnBE2wyqyhlIZWAIINgg8EHuMEXvBEYIkzxZ48XKZhIRGXN3IdxSkbadtz39tq74ox8ZwO4Wics1zcR2h3b+FonLP8AF/YbsrmFkRXW9LAEWCNj8jxi4x4e0OGRV+HEERoe3IrrjJZowRGCIwRGCIwRGCIwRGCIwRGCIwRGCIwRKv4jf/TL/wDcH+TYKCJrP8rm5Im1xuUIFAr/AK9iONjiBJSKXfx4Jw6L474XML/jT/Vf5bjE3d8usm75pyyWdjlXVG6up7g/3R+WChSMERgiMERgiMERgiMERgiMEXx1BBBAIOxB74IkRlfozEi36WzbjctkyTyO7QljuP0/5kzT1FIGAZSGVhYINgg8EHuMEXrBFhn4pSD8/JWqwqg2R7bUBdAWPv8AXHDxAPfOmbkF5zFCcd/X4Hoth8OMDlYSNVGNa1EE8cEjY1xeOphf9lvRdnBf7Deizfxh41zEXUdMciiOE0VFlTYGrX/ERvxxihGxETvCRpld8t1y8Riooikg/wCOQGR69efhudXhe1B23AO2Oqx3E0FduG7iaDuqHqXiMw5nyjHqQLZKkahSO5NXdekLxVsN+2MlmpGV6+ssczxAHyh+phR5o2CRW13f1o2ARQsl4sBcI6cqpBQ3dsynbmrAqrBGoglVLYKZK56N1JcxCsqggN2NdjXIJB+oNYKApuCIwRGCIwRGCIwRGCIwRUni3pD5mELGVDKwb1XR2I5HHOEposzznT5ISFlQxt2vj7EWO3bEdclE5GV63784o399q/vnt/piVPCrDLJJGQ+Xls7D07P8gUs2PpY+eE5m7/KSF3c00dI8d7hcwv8AjUf/ALL/ALX9MACoTjks7HKuqNww+R/z9jgpUjBEYIjBFlPiPrnkzzmTNPGo3Ua33Jkza0oVW7QoKNDnezj1mDwnewmBkME60GzDWZH/ALHcrS50iZm6rSeiE/l4SSSTGhJJsklQTuceaxP+8+W591tGSm40KVl3gXPZ2fqXVY5JSghmUrspAslVBF7q0Ue4HBs7E4JJP2R6tbCKcCKfSDpslW9/LYgaxfbZhtYFjBFYugIIIBBFEHgj54IkZg3RnsW3THO43JybE8jktCxPH6fpiUKd1nUrrDKUIsNYqubvivniEWbePPD5zeZ6dLk4VliEzGd4yumtULW5vf0q/v7csL0GAydGjmkCDhmtfNom4bazWk5eBUUKihVHAAoDvjaxjWDhaJBYMhtht4WiQWHeMelzN1LSsRD5h2aEBQNQQW2x+QvciyccV8CI4uIbSZ3XAfhY0TjeGGUzvrlz9FtOVmCQK0mmMKo1X6QvbvwLx14H+2KSp0Xcw8+6bMSplso03UmZWaFaUAkyyAhaHOldmf8AoD/FjaaLa4yE0n/8Swusby5TPSmbeNqC3Zr0BXATkCxvxuecV/6gUMjVVf6sU/ia5K96F1aSUSKI5WETBHjmCrKtrYog6HBBGzaTVmzsDtY/inSS3sicU6ES3V307PRP6EOkoBcZGllHAtTuBtzxjNbFNwRGCIwRGCIwRGCIwRGCIwRcszlkkUq6q6nswsYIk/rHgRT6su2n/sbcfKjyPveGt3+USXnshLA2mVCh/TffvsRsdvY+/wBgEyhG17b3sKL7+aDfvF1Vq9QIVrO/qYA6qO+9nc74BxI6yu/ZSaXei75YyRsXy8hJFXp9LD6qfiFntY44vDRRmZ3e3zmmjo/jvhcwv+NP9V/2/lgbu/BE5ZPOJKuqNw49wf7rBF3wRR/yMVk+Wlk2fSNyebxs76JlxHzUSCUPGH4i5bp0gg0NJIACVSgEU+5O1kbgD5cYydBjGGY/CS2ciZT81thQ+9dwAgHmZLt4T/EjJ55hGGMMx4iloFufhI2bYXQN40ggiYyUxIL4Zk8SKkdRmyPS2lzLApJnHGuizGVlDUACdK0C3FDGLnBo4jkkCBEjxBDhiZOQoPdY94q8f5nMylZBJHBrBRIWCtQNj1gEh/dhxvQom83wYMeB3kCO0OEpteJSM8xuBnvSa67uy3YecGPCcXH/ABe08Qppw88itJ/C3xjNmYzHnI/LdANEjEjzuS9WKtF0E7k01/PGLRISnPnvzXJjw+7dL0mDLlTXy+U2P1DzgVgj81WFF32io/1kBH8IIPuMZSkarSRoVE6F4Thy8ej1SKGZlRiTHHqN0iEkBR2uyN98QokrTMdORiXW45CPjTYn21dnrsGBA398FK4HOTRfvY9a/wDUiBJ/xR7sP8Jb324BFX53oi5nO5POpONOVEo0gatfmJp+IN6au+DfyxBFZrIOIBbv8Ktg6kxleSWMTgSyKoujGEkeMaFY6CaG59J35NgCVjzTA3U45oJfLayI2tTsy7HlTuP5b8i8Q8fxM1i//EzSV0zonTxCpfNNCJYkpTmVGxCMaHK+oVycVGshAVMp81REKCBUymN1e+DYY4WzSqQFTy9RLhqOizqbYE/P6e2NkABpLRyViA0AkDl7I6x16KX0xxeaVO0ptAvuUYesn5rQPvjowsLEfyC5mN7fwmGoDxu2HycvdWXg3OPLlEeSTzGLyjXQFhZpFXj2UAXya3s40xGhriAulg4zo8BkR4kSJyUnrXXYMqpaeRUAHBO5+2MJq1InJIOe/EY5glMsyovvduR9P08H/cYjMUUvY5hk4EJr/D97ytkknzGsk2TxzjI5rGZ1TLiERgiMERgiMERgiMEXLM5ZJFKyKHU8hhYwRJ/WPAgNtl20n+BzY+zcj739ucNVOkru+iZnMlLC+iRWRuR/TcEfMcj/AHw6Xd6LE3fwuU+bJXUwDMuo6wPWSd9z+reufn2xXxkUshOIMjT69tVWx0UwoJcDI5DxpT78ZTkFV+HutyQhnEjKVoirPPIPIINjkV/TFDC4jheWvdQz8781S7J7yJiRhodS6chuQJnOUqAz6V1Wg+GvxLhlCpMfVv6wDvv3Wue3pv8ArjrB7HH+JXei4WNBq9pAnKennkfNMPiZZsxlCMlNpZmT1oRejUNek8atN1uPqMZSE6rU0yMyPNYJ1bwTmWzbRJcrk3qYFWNyaAXDcMd23JtBqG2N2DxmKwT+KA/wOR6hX4kbDR2ARGAaUz1ysr1mOljIMBC4bOQn95GbRWtdvUPWVAYbBRbd9OK5xkIxWtxJMhnwgU6Cg6/avYbsrFYqC6JAaAwylxGrpc+s9vJGV8U5+Z0+OYxk+mRfMX1nSdiCWDawpG43AHbGyNDhwpmFGEQSoA0z0/yFAPf1WEXCwngcUIwTORJd/CgNROZNM9OdU7N4eyeQzEBzRjMk8ZIWa1ijK6BTsGYNV8EUTZJG2K5hwgZyGfgqn9fjYkPhDnGkidSKmpz5eFdVo0Xh6F4gkmmRKOkRjy40sEXGqH0nc01lgTYIxtXO1UDqw0yQrLmq0yUrsoFX61BNaRJUbKDQ9LG9zbDXJTTVcui53Q4knz8LqdfpDkAFj6QAzcDS3xX8qrEkhQon5BvMcZbNRec0c2gKSSAXgtvSQCwoi2JNsNyAcBuUmuWXmaOCIjNMupGayptvNYiMmzzZuidhZ2oYBByTD0nLpNEJElcSb/tBs2kktGsgaw5CMvxg7Gwd7xjJEqdQ6lDHmvIGYQu5Y+gFow27nWBZhc7m1LD4iVXa442z4Z1W7+mi9133CeCgn19/DxU2YLSmQBbvQwa1Ngj0SDbcWK2J9sSJn0WjkVWS5GGEKDlcvLqbSrOtMpon1adnHpPGnf64iDhYcR4ZIeS5+OdBwuHfGMMHh0pWoHyFHXK6JVRAtFJH8tRpTUDEFpFssQCaoM2598dPu4OElIVr8Ly+HiYrtgPZDIhtBbMDY8W1Xe3RWuY6cIhqzkoQG6joFm7bJbL3G7lx7gXQrRcU+IK0HJehwPYWEwkiBxO3PwMh781E6j4wdY2XLL5Ma6m3OpybLNubAJJJ77nGiUl2OV3YWV+MGzZKmcFUemRvUVkBGzajuxPO9Eb7DGzD4s4SKe8hNeDMEGvkdCunAwsKKwcEUh/l6a+apel5CWVvSSumyGHN1YFjgk0Nz3xlEiYNzycPDImP+TjJp5SqeUz9LKM6M1obHcCJigA4iM9afa/R/wCF6sMggc6mDGzzZoY0V1XLMpmWXr563OqbcFCMERgiMERgiMESl4q8cx5OeOIxs97yEbaVOwr+I32HtilGxghv4QJyz/Fy+OfiMeIcTgGmf4955fDXG4YAjgi8W2uDhMK81wc0OGq8ZvMpEjSSOqIgtmY0ABySTwMZLJZ117xImblWORDDk9OoTSLTSnWQNBu4YjoNuwBYcUCCxFx6z4UJUnKkUR8BauQK0NuKr9J7XRxoxMMxYZY2h/Phfiq2MguiwixtDP5y8fdZ3BkmkizEZ1KyMFKmw2pSDutb2DVGjvxihCw0WHGbF4A4CcwcqjqMs/yp7JgRMLi2Oe4tY4ScWkGU8pg5yP8AkK0nqq3pHR55Z1UtpZRrUsQihaBDEngUR9Qe4vHa/q4cOD3GGghrnf5OceIymZAbdfNewihsZpj4uMYjGmTQwSE+e3Q+BOS0LokuYjUPDLbW1hBRIViFLR2woiiCLG9gjcY0NcCeeXTX8rzDy3jc1pnK9h7Dwmm/o/jpSQuYXSf+ogtfuOR9r+2MgZiaZr51rwHk86DJG+jWbZ4qINmz9zv/ADO2MHw2xM1ZwuNj4YzhuIB00PgrnoHhPLZUDy4kMg3MhX1Xvxd6RuQAO2Mw0DISWmLGiRZd44ulQTM0qfid4cXO5iJWkMZjhYqQARZdRuNtthwcQ9geJLZhsQ+A7iaJ9VmeV6h1HpbOIZW8pCVLAF4b4NahQIJ+W+x9sQIboTeJ3gN+uw99N1fLsNi3AD+J1N0JP7rROPhvxzkcxKqZtDDqW2Z29BlAKBi2zamR3B1UAEA9qCMHnZVMTgYkGuYvT9rS8r0HK6jKiAl9y4YnVzRu99jQ+QA7DGyaprr0/oMEDa4o9BtzsTVuVL7XRsqD9b9ziESn4i650vLUBGs00ejSIzZXQBpBe/SordbN2djZxpix2Q/8j4Lo4HsrE4w/2203NB56+E0jP1zO9QlMERI8xizRxnSDsBbttsFUDsKA2J5qd7Hi/wCAkN/yvRDs7szs3+WJdxv2/wDn7ovfXfC56amVkmOt5pvL0x1pj1I4F3u5PyAAGrna98DDCH/LMrk9p9tvxo7pjeFk6DU7T26DzKm5PPSR3pelbYqRqRrHcH0nFkZyF39rhCQFOV3qrTK5zLy6BI0uWCtqpPUhoMKGoFo9jVD0/SsZMcWkOGf4WqPhmR4boUQTBlPPeenNdpvEYj1Lk4hED8Uj7yPXckk1zsDf24wc4kzcbv8ACQoMKA0NhgNA0v3ql6WYudTsWbuSbJ/n7/7/AEwntrfp+Oa2GeS86q/v+/8ATGMhoVJu71zoumX8NvmSDGp0oyvrukBXUVNn00Nbmh7m7xJPF/E5Xf0pDnNmQdPFNvQPC8QUaVGYNn1EaIATuSKFync8AgkkentKTBTZG00I9SJIg/6K6Sv+AsdQ+hv2BwUFTMpnUlBKMDXI4Kn2YHdT8iMQikYIjBEYIuRzC69Goa6vTe9b719jgi64IsI/E1x/6hLuxoLZO1ekfD3AH+/Y44UesV2tV5rEEmM/r8De5SWz9HmH5WJzrI8pT6h6vh713+mOvhz/AGmnkF3cIeKCyWwWfReJos5m3OalhigiVXijnkASw9a3GrTM1hNO+ldW2o742Tn/AI+d5roGEIf+7n/6jMdc+Hpny1XH8QM/HO6yRNqRoRTAEcSSA8ixVYkmirzknnq3T/JR5YQoCBmaM7Ke5K18DcnYUTyN7EpMhIXShkwcxPKrsvmI5Ai/aO0ihI41CEs28RZiDu3sAbkNJMm3unLS7ulVBkPNzREOWCokbuyuytKmkoQJNHpQtqJCEljp3qt2JYGQnPaa1rLkctSZ8pAbzC1YiI5sJ1ZSBNK+muXqqfo2YYzHdt7J3HI449uBVciscGA9wiNrma51v0XAwj3COwzMya51pX7M8q5FX/5kN+9W9gA67MACBv2bbbff4d6G/dznLX6v9r0uQU3KNNDcmWdiLOy/FQvdo/b57ge+JEzWd3e0Ei+V/qciy9K/EGK1TM6Y2NkMDsQOSQd1rb3+2Ja0uEwFMpZrj1AydQcT5ZNWVCshN6ZJvV/y7I0pYq2ILA7VydjmiF/29B+eWW6wzXnLKmny1XSFFaCukqON1O4BNnfnne8ay4l1VkBRKXi3wPBJE8kCGOZQWVVrS5vZdJ4J4BFc73tjSYTXGY9L6K5DxsWHIEzAlnpvK/hK/ROs5/p1SQOXhZQ4sM8TKbIYrsUvm/ST9sYuhxYIBImCtsHGYDtJz2tPC9pkdK5dD7q+zni3PdUISMFFYAmKI0ACQPW21i/eh8sVnvjRSQyg3/K7mGw3ZuAhNi4p3E8ifDn/APr8up0UDw/kcuZIlmdXaRqEKFgV2JBc0Pl6Qd9XcD1TBw0IOHEZn0u5LDGduYqPBLoDeCGKTmJ7Z6eHmtEbKxKgXSiIuygCqPbTW4b2rf64viQrJeVcamea9yrqfLyZtnjhy8hli8xh5jOAygadJZo9LG9VMDW5GIyU5qk8RdQgme4YPL9zt6vqvA7G+cNFiag3d+NSXsC/vsfcYVu781l/yp6XzXwcD+/7/piJVqFE5Vu9vzNS+l9LlnNRLsu7MTSr9T9AdsLv9JXO79/BM/R/Daeml/MEfqPpgHzsjVLtxVj6Ym7v7QTTXD0dTXmkSVwtVGv/AIpx92s80RxgklZ4Iq7O9YRDoUGST+BNyP8AyPCf4iLo1eKmKx2HwreKM4DlqegzWTWlxkFR9SEjlZn0xujLpEZN0XXZ32Liv0UF3N6tiPOs/wBRuxGLhwYIkwuAJOZ+B6nmMlt7mTSSm3HrVoRgiMEWceIJhn84FyslpANM06n4G1GkjNENJ7kbKCCbJAKanqpq9czWT/f1mIbFScPuaAPud14v5kcCHODZk5X7rOFBiRXBrRMnQefLn5dUo+Is9/6hn8l+Ty3oilZnGyl94jbgbKNOoAm7txtxigO6c6TWDyFevLLNdP8A8FAw8EueGDjaZmQl/lkD/wAnUM5TGRnIgp4yfV4GaJJ20amYLCqlY4yjUA/8Rbd11DSQNQFC8W2QaSkJbCgVERYUBvd4ZshlOQn4f+vhXcrM814bklzskzKHhi8xnTSp1xgu1oJKWQU6sdiFbT8jjbMqtSdzXPpnh5o3zDPITC2onSUsCPzXIj9RQroKsSLrihqUkZJLe79t9XuXPZiZHiWXMs7oV0EQCrU3rpPSOQTtRDDkEYayUEqojjyoyvlZhWkkaQMyxNpryi+kFwTtux9JvfsdsZtcWnipPnI+/X6qsjWl3eqjTdSYp5SKsEI/5cI0rfue7EmjZvfeucaI4e9hDczvZ/eoWjEMeYRDaHTT1kcrrJVPgjw9LmczMiMF/LlQ5a9w/mDYb/w3R5I5xzmYWI14cJUIPty2oueOzY8Ew4lN8zSRlt1HRNXUegKGqCUyaSVZiKXWOV1j03e29C/Tq1bY6kqSu7qurMEfKWc00kbmNRUykarNeWOxat/oBz9N8bWtaf5Py9T0+zp1QxBOQ9L+PJcV6XG8kcmYLyOoPrsAksQbIN2ErZdve73xuOKcGuYwSB0vOepKngBrd3mUx5bzoH1QO+4DgAHUye5TfYG1/keDeOUMdAdHMBpmRTlPae8qn9gTI8M63qr7K+KYcwFTNxgH9MiXttyCPUtjb0k3de+LZlJQddrv9LvnujSGItl3XMxkbAFQ/aqOyOdu+j6nE5XfNTUXfiqjpmdlV81AFEQVmlEKUrsJSzUzGm2cOBQGxSiVIwmLu/RQLu81n3hvMyM8EBbTFGy35aeWd1pi5Xf4WK7+9fLFXjeY3CB/EZ7Zfa7TcNhm9lmO4jvHGQ3o4AyHS6gJj6b4Mky8yzzzxwRoVKFlOt9KKv7vYjg2NqPasZ91/c7z0Vb/AMi4YL+kDRKcydc5gXNXUviBYzWXUhqozS0z130jZUutwAB/LG7S7vJc6Ru8lQzTM5LOxdjySSfryfpxx/Kw5Xd8p1mF4/rz/p/f8vlh5XO7KgGsjd3spXT+myzEiNCwHJ/SPqxoCufvhPW7vOYDK534/KZOkeFlPYTne2FrD/8Al8UnP6RWxBIwppopnJN+W6MKHmkSVwgGmJa4pBsa5tixvcEbUyyUK0wRQM51ZEJQXJIB8CUSPbUSQEvtqIujV0cVMXj8PhG8UZ0uWp6CwsmsLslWO08v7x/LX/pxEg/eTZj7+kL9+/kMf/qmI+bMM3hG5z+h6qw2BLNdYYlQBVUKBwAKA/ljyr4jnuLnkknU1W4CSTvEfi/y8yuX8s6LXWx53IIKi+B8+e3G/oOycCBwYknIggDlmOtlcLFdrFkQtA/iKGYIPh4Zb+q01GsA+/uKx9DBmJq408QmFzzeZSJGkkYIiC2ZjQAHcnEqVi3jD8SFzTNCJTlstuCDqWWWjySBcaGvhHqNm64xPCXZX+UNFX9NzYAR8qdOnZCvpUfI7brztVHe/nrLpn+P4vpt4q1Dw7WCcc8I2zceYByHM02mU29E62hfVmiDJZ0ysfQoN7BeIjW1i74J4XAQxOZzv9b+yRMS50Mw4Y4W0mBr/wBjmfYZgKsHQn/N5xo7joxeVGFpWYmaxHQvUVVHJHGuyKqsmtAob630WmLFiRJF5JkJDOgpQbDLJS8n1Bsu4GYy6uVa/WCJLFUQ4FmuN722+WMhI3d7SWuSc+hy5CUFY0RWcMGRxTkMAHuydVhVBIJ2Ue2ICCigeIepZBfMXyUneT4wPhJPOpvmNjV2AAdhsSV30SZm+otIxNBL/Sthe3azZ2F3yeecJIJzud/vSasei+FZ5wKXy0oDU+23so71X0+eEpX+r5hBJdut+G5cncwYNHH6vMsAqPdgRW33GAA1v1vyTTNKkXV5pvPeAtl/zRUzTJYeXTq0+XvUS7sS3LXsBW8gDRS4kiW3pU3+E09N8RiYLlwEy1egyADy6rZYgwrUbGzihuAXONga1oE67D72ysLGpu8irTqUEOTgJMfmQr8UZFyajS6kc0dZ5OokHbdaxpjRQAXxDe0h7LVEiMhNm40F9T60UOTwyJRryj6qAJhk9MiA8bHsaNXQI3BPeRWq28QIpld9EuZrOS+cIpEKSQora7ZXNnSAe2kaB8ia9rPPZ2ZBZiHRm61lQgGdXDWecjpXoMzEJF2LPJdW1zEALbUBYUL7m2OwB35vsMdGk7P38eKxMznn1v2PyrTprtlyxjlbV30WUU9hKPi999P0J3qDOc5X181B2v5XXrfW0MuXkzioojLJI6Pv5co9LDSQyMJFj78M+17CZahZAFe4c4qlmycaqx1F5pSpl7C6A9IO3wg2AO4rEF3nd/SUN0VfnMu0zF1Zi7cCU7vXOmzYUdtQUVW97YSoou7/AB6zWRiXzQsg1RHYaGBb1aQSS+ndfVso52Jo40NizcR8fP68l0sVgmw8OyKAayrxNkaCdJTmOpNKqH07pc0+0UbN21Abfcnatvf/AExYlWd/tc6YJmb+rpKavMz0OLJCJs0Q5kYgUSIo6GolzWojahQqzvQ3GL3htSeVftQBWicem9JiZEJdZkG6qgAhHe1QEg77gsWIO94lJzKugMEVfnOsRodAuST+CMWfvuFX/ERirisbAwreKM4D3PQZrINJMgq6czS15j+Wv/TiJF/+T7MR/wCIXvd48fjf9UxXzbhm8I3NT9D16re2ANVzaWGBVUlIwzUo2Fk7/cnnHmj32IcXmbjmTmVlEjQ4Ug4gTyR1PPJEhZnVDRI1d6+V2fthh8O+M6TWk7yuixxUXuoLnggECk0g+A+uzT5h4pcwVEtsCQCQR2Uk0ljbgjb3x7FnZOEiRGNeJAba9fvwXnsFjYjYsnOzznv8WJZJd8WyxNnXaO3QEUxbUZNIAJv50RtsNuMW+CGwFsISaMuV5/aoR4giPe5pNTefmOVNFvfTJ1eGN1+FkBFm+3uOcd6AQYbSNl6DDODoLS3KQS9+JeXDZJjvayQUO1nMQiyPerAPazjdOS3rAc10yaWVplVND2Rcsdr7UNV3xtVg37Xjt4XtduHwnclhMncRrKYnUb5T9J5yW7CN/ug0qCBlMEzka0Bnr5VVt4SVtAhJJBkUlgwJGuVVK+kkA0D33v5bceLEa+I6I0UJJl45X9ha3cXFJ+es8+tdvFMudgCTyILoFa1b8qpPbeyT896+WNZy/d+qxDtrpe+1MxbfhnG3mZaQu5iSHMfG9qgK5MrV8CzIRW3PzxDpMB4tM1BkwTdSWeyuOp+OMlmC8XlNMVHoJpQx/VpN6hVffFZmLY5/Dlzv0udOHjob38By56/XL7zT2IJJAob0AbAB/v8Ap98WiKnmrxMs7ufypHTsqJHCtIkY/ifYD+/qB74jPW878ZLChz/N+HknHw7DkkKuEaRW+DMuAUJ91F+hT2cij/EdiZyu7ospnJT/ABH16WDPdPgjUPHmmlVx3GlUYMD7KNW3f7YIs3/FPqeYkkmEgtYHRY4FZtB1eU2qTSVLyeqxRpO1m2O7DQhFitY4yBIBOwnn4eCxJMkjZbPTvJGrRuqlxqOufZQba9crLVc2OPnjp9pYXBYOB30KOHmeVD6ArS+OGNLogkLoOZNE25bMiQERoWUDf4QAo2BIY7j5AH/LHnYGLEUyND59dvH5WvC4tkWYNCNNSOXTbymFx8QzyGONWcsisaDNdfS6J78k16QNOKWOJ7wCuX7pc+ao9plwigGcpeF5deeQ1T8M8sPyUUhBLlSAxbV6dR2HtvyPf5AVawM+68TY5K32cJQfE++mw09dUxdQ6VDMKljVu1kbj6Hkcn+ZxcV9ZNkumTx5nOqzoYVmAjjJDM4o2AlAO3pTncHe7u4PO/1fJJfcx1I1SDQBdNZLgG7Gs+pR/wBq1t77kg4zOt39I4EmZ/F+NVT9ZmRYnMqsUOz0ASFbYmqOw2J5O3yrE3dyUSnK/O/MLl0LPGSJW1WykqWBvdeSCD+ob+9HGV3fqVJrd6q/yufLsFcB9R3a6Zj21Fd5AK4b/Im8Sfi7+1Irld3snLw74YX9q0z+cpcaFFeXQRBYX9JBBWtuD74gLE1zTYqBVpFAAGyjb7fLEqV+esj1zN5gzLmNLAZhmLeaW8t2Vl8sWxuOl9NbDQedq5naZ/seI+VZc0N4S3b5rOtiStel9UlyzF4HKe6/ob/yU7HnkUfnvjlQMbGhSAMxsa/pYyBNcr+pea0LovVpc7EXkby1DMhSIkaiNiS16h8lUit7LbVS7W/1BHYRCggNmAZ5mu23v0Uw4QNSpGczUGUi1NpjQcACrPyA5Jx5djI+Li6ucdT9qcRiIeHZxP8AAb9FF6P4ngzEQkUkG6MZFvfYBRZa6vbtftiy/snEiN3LG8R5ZdeXitOFx0OO2eRGY+twkT8S5XM8epGQFCVDH1fXSD6brjn332x6PAYCJhGFkSU6Gn2vP9pOLsS41lTM0/F7lNGe63BlMhGSg/MZiKrB1tR21F7Jqt1F9q7Guw18OHhRDY0AkGlN8z1WT8UW4UQ83EamdJ5nrp+FnfTMtJozUi/BHGokJagRISFI/iFq38q98VHQ3OYHgUBse3uqETDxDCZFApPlMVlIjeem1dir38M+lvNm4ZQiskMjFyasB4JVHJutWkbc/YYtYNk4x1Eq7Z06/Hir/Zv+b2ETBA6Z0867y8VtkaBRQAA9gKx2Q0ASC7TWhokBJRer9MjzMRilBKMVJokG1ZXXcb/EoxKlL6/h3kRxG3f9Z784aSUgkVChdI8F5S5ImV1aCQH0yMoKk64mAvtwTwXR/njCG7Np0p4XTwVzGt4i2OP+Yn0cKOHnX/qQoXXct02N2P7WaW99ErcgAbtdcbbexvGYVKWt2PRLq5rSgiiVYozVpGKDEbAu27SHgWxP2xqeA1h0oa3JaYpkxzsqTn4dRPzVD4bgEudVCzDzGIsj6/EOb/yNfTHDg/5MqBUWF5uBMOZkJEWK3mJrWn6VkenxGbMspA21yjVueAq0bJ9gCcehnKq9VRZd1cDNylxEcvlwQRCTbMR3l5AUkfu1PvZ2oNLuwnW75+ib+n+M4gojmQCWhpWIAiThaRSw0/MGlHdvbNsNzp0kN8h42TLJHUOqqeq9fzMEss35HfKavIMhtI9cDM5RrFnSvqRAVFV6Sbxv7qEA1xcTuBdPH4KCZMru9V66p4azU+akmWI5htSlvMMSkHy1XZGDKlMpAYKbC/Ecae80FB79d/bZBQm705qN1noGZhiaSXLmNFBtlbLnn5JErH22O1/LHNxw/taZhUO0pf08p1mPGvXxn9qv8FwSSefFGru7x7Baoc+olioBHG17H5YrYIjvvA03VDAH+9LcH4X3xx0XM5fLiZ4QgRgLZ1PNn06STe3y++2LEfC8Ty8uplKX5PVdMdmHFYkl76EZS2BO9++p+Hoo+nZREkmXRyvpo+rcigTqN2dhjfh4JhAgmeqywsB0FpaTOZmqTrfj5qPkhYl/jkq+3Auh97/1xsixWQxN0/K79c48ZkJnE70zPgl+PMKza5L8w/ra3X6lbsn6Ej2X2za5pAlld7zWxpBHE3I3mL8M4XjRXOXVgNdyx6nC67UyAFWYDQlGqBDMtL8NKDIAArdhbJzIF3XwPOql5foTTqY4/wD3C1pb01e25YEVvvvf2GDtb9z5rCZu/pUHhHoAgDpI/lsGKyRkG1dO/wANKroVbe+R24k0Mgbv9KQRrmnARqgBoRL2Y7sw4NfEJkJr4KA2scViTsb9r3QEjNRIOrNC15clCaLGzTVf6CSBtt6iTtY04ymLu8uiV3Y60TZ0nxyrUuYXy2/jXdf5GyP64gTSarZvw3gZEfKZl9owvqZWjlpnfU+gC3uR/UDQ1EAbnGjE4cR2cDqarIOkbCU+rdHzGVNTRlR2YG1J4FNxdnggE+1A48/iMDEg1ImNxl47XVbWvBv9+HxkmrwNmVTKEsauaSgBZbfhQN2PyAJOPNY/DRY+KDITS48Iyui3NMhUhH4g+Z+ScunlqWUKCbZt99QHpVe+5N+w7djB9huwco0Z38spD73z/K43bEYGG1oOvnSyqf8AC/PGKDOMpNqoYLo1Wd6oirPA0/T547MGIWB5BAMvlcnDxnQu8cCJ8Pz1ufJJ2XeTNSftWZ2kkjtjvWp0Vj9AG+HjbtjTLiitE8zL0otcKEIscAulOdd6GWuss95BMP4h9N/LDK5fzDJ5aNR01sWB53tjYHy29xjZGh927gnOXpOZ+1OIhGE7gLpyHSU5mXueivfCng1cxkWZZnX8yI9drx5Jeq3ANlruuwPNnFiBAMSCADL+RP4vpSSuwYL8RhmsBA4XHTmaUInnz20Xr8E+ns0H5vXvIWRko16TsRvz9bxYg4Xu3h7TSqtt7OOGjza6kspbgHfdafi6rqMEVZ4g6uMtF5hUvbBQLrc+/wAtsEWUZ3reYnmcySekitK7eiyw4rUAbG/+2KzQ8RTXL5y8qrs4g4c4CHwtIcTOdCOJtHCtRMSOonLYqd0PoUmZJCFVVT6ixA/kBv7+w+YxZ1u/x6cZt/Oc/jxTB0rKZVC3lwtmlU6XlNEMdwRCOH0mwxvmwCxBAxe1rgQ7JYuYHN4Xaqv8K9HifrGfYQjyFWExHSQqtoTVp/hbUGscgg3uMaBh4Rpw0CxdhMP3TQGik/iwk/8AFzOSvLL5khDwyKsSoxARTGryFe5ajRfYkDsNsdLBQ4T8Q1sU/wASa6eqycTKgSH0HNStMlTSlAbc+YTpFH3sb8bg/LHT7Zhdm4SA2LAIcSZSnPfQffoqsTEiECYn5PRP6ZIrE8qqhQMisxcl21GMAm0OqtY/V7/Q8QRREAcTMaSy1yAy2ulmG5kRvEzL3vLx3mrHp2bd2OWcebCwU6JHYBSziP0sLIXS7ApuCLG2I5X5fmS2Snd+H5C0zwVN5uTgzDAeZmIkkcj3ZQaHNKLoDt/PCShWucyaSrpkUOvseD9R3xriQmxBJwmtcWCyKJPEwsx/CNBlsrJNnUaGXzSFMqFXI0rYAIBI1atqoEH2xqhwGN/lKo/W62RsPhmxQ6E0CTRl0r+ea9eN/GEc8Ri/Lh42I2ddTE3sQOE37m+arejYdMAkAmXKa2wWF8QMDg2dJkyHib+FlvW+sZiWYu7swbgK5BUfYj/bbtxjKE/Bx8PWI6HEG4mx1aZVBlL4Xom9lRMK8NdDbGY7YycOnLPkdZZCTDmZzEBLRAIIPJNi/iHPpZb+wPFY5XaBYXt4JmmZAE8tATLlqvF9vwoLHs4T/L+QIBJ4ZESqQJ61FCm3w706WdEWNC5rtwvPxE8f/PfG7AmcMiWpvW9Fq7NJMIgikzK6/Hun7ofgwRAvPJZI9SKaSt71cah9gOftfoDRdSYorDJddj2/LxassL/aJVMdjcQH7xRvZG9/CG3qAFjMaqBPk8tJnAxCyRZ5KugQs0IvY3au0eoEV/yADVUZqozUDrfghwS8LmW+Vc+v7Nwfptt794JmVPO7vKiUZoWQ06lWB4Io/wAv74xN3f2YInSV87+l1WOJhWoowH6t1YgjuN1J+YIvuuIJN3fMVUmRqK3Z/U10yucnyrExuUPeiCp2BF/pOxH8/mMJ1uz+tUpO7P6Th03xnHIpjzcYFimYDUjfUGz7e+Ju7+kTD0XpmViBbLRxqG3tKIN+xHb5DbGDWtb/AIgCakkmpR4h6ek0EgeMSEIxUEX6tJqh7+2MXwmRJcQWmLBZElxickk+BuiSf+ip5cZjzUqyKWa0ejNJRJIv4OLHBFYqxYB7ucMfyNPDX0WrtHDNJecMKkyptrtol/wB4ads4+tEdMrLokWx8YsqVHcAgEbjvzivDw0VkRrpZHlt1+1ShYPEQIjIks866GYM6jWuuQTP+MvSmfJ64IXkm8xRcaM7gU2wqyBdcf64vxMOx38pTK60LD4cxeOKAaHOuhl6+qeOm5NIowkaBF50qKAJ3O3bfGxjGsEmiSwhQmwxJokvPSelQ5aMRQRrHGCSFXjfnGa2KZgiMEVR4n6S2ZhEasF9YJJ9hf8APnEFEt9U8M5XKxpLM/oDaZXZqNNspSuKejVHYnGuIKh3he9Vcw0nw3wdT/IdR/8AM/GWqzfMXNI2h5I8sPhu45ZARTeZXwoQSNIosPa6xtpMX0vzVQOE53eqa+ieJDCqxygtGo0qygalUdqHxgCuBfGx2xIIOV5X4eUbJpbMAp5+XddRX0sp9LkbU9WCoOx21DeiDjHO7ueiEG7vwqkQ9KzXUJvzSx5aP80iyIkxZwR5cPBEdAqV42JsmiADiTK/VRXRVvjbw/LlkjWYZcF2YgQahQAA5IB78/IfPHNxcRzIoI1HWfIg0ltTdcbtEyjNIAy+dRl06nkFN6T03NydN/ZRxzqXXdXPmLodCdSad9lPw778Hk3cH3cVjuEBlctOe5HIVprkrXZpnDIFKn1umaufCvhSSWbzvPgEagKfKdncFZFfSQ8a+WbWjqsgduCN72ObQhdCl3fgtDmzUGViVWZY0RQqr8gKAA5PbGJKSSf1jxyzenLrpH8bD1fYcD73t7YhCLvySL1nqziQav2hIslms17D2PHvjnR8Y5kSQyGfP8bea4+Jx8RkWTcm+uXpLLI68lK00QQSCh1KymiD7g3sdz/e+L8N5c0OqJyu/kBdSE7ja12Uxlfp59PHT/DPnykpF5jMRZKjSKXTvtW9WbsltzuMC0OPEc6K0MTEEPu2kgbDIzsZ7dVN8f8Ahk5Tp/nO48wOqgL8K6rvnk7DsK352OK+IwzHu7wz6Ul9+qqQ+zoWJxDTEJ1EhLYnaedc099BTLdOyKyPL5cTKrnzGFBmWyF2s32Xc+2NkDDiFMAkz3l9Ba8NhmwAZEmday+ALCQfEviebqPoIaDKbEREkSy+/nEGlT/sU73ZPbG/mrRorbpHicoFjmUsijSHUepQABTAbt33Av5HnGIOSSH7u9FZ+IgrZZszl3BkXTIjI3pd0ddAYg7gm1NG9LMLFnEmgWMkx+GvEQzUcTNGYnkjEgW9SkEA+lqF1Y2IB+WJUqx6j0yKddMqK3sSNx9DyMEST1nwO620DeYv8LH1D6Hg/wBO3POHRABd37rGqSIlGBAu2RhsT7lT9BviJayv9FCaEL4VjYWLjfckNuh70pALL8rvjc73id1NSaX92Nad8pm58sw0MyE77bq1/L4T3/ke4vBDW7uqcej+OkalzACN/Evwn/Uf1+2CgTKbYJ1dQyMGU8EGwcCJIq3ovQI8s+YkQuWzMnmPqI2PstAUPrZ+eCkuJlPSnqT8q2wUIwRGCIwRGCIwRZD+Lnm+a2uQMFivLoBQRn8xb5pnNfEfhF1W5xBAd/FZw4hhva9uYqsx6jkJjG58uBQQdhDl7A7gaBrv2rfHXxLuzhALYIJfSRm6tRWRAAmM+dKrdwQnvJa/hBnQicuUwSfGXVOUcjSCRo1sILJNm7LihoD7fs23O3tsLxxhEFZg+Vz0+eQ4UuI4HsM//wApZf8AYNudF6h6vJAVMT0D8aMLVxpunB2PsDz86NGDFYCSSBv7a+CkYHEEAiGTPUDi/wD5n0K07wEEMbsPLOiR4Y/L+ARxkBQm5pdrJvc88CswRmDNaHw3sMngg7FUn40dMX8lJmtT+ZF5YQCtI1SKpsVvYJ5O2KsXCte/vDtKVJe0/VVP6CFHjh8QnaVPqfqmLo+Xy/T8uoMpVGAIDkE3W9UoY/1oY2QMMIU+Ekz6fQWOGwggT4Sa7y+AFn3jnr80sqy5BFhdRRl3ErURsQDokSr9DhuTVHHTwsSFItiTI9PsdVYdO79FQy9eLAPIxmks6ybBWvdSSVNWR229tsczHxXwHhrGyBka1B5Aih6+lVQxmMfCcGtFfQ8h6TPkFZMlbfK722/02/v2xlCiCI0PGt/fvnVXIMTvIbXidRkVR9dQmVfRuwULs3rIA2HFkew34O144sQTiPLcpnn4zr9aDJefjf3IsRzKiZqJEdZ8/wAaJg1CAJJNH+z29La11XsADzyarm62x18K4GC2XwZSv36Lt4Jwdh2y25aXemmdD6ymhUeA5S60KdOnfhbXZX49Jrc7XvW+dJq1pNXk8CuNLqrL7MAR/I4lFjn4rLKZ5A7Byka+QgACR6yy8MSCxCi2PaxsLwBAcCclNNLu81nEuTzO1xQAa0spHlww9Y4KDVz7dudsd/tD/wAOIBOGJL9P8vHMSyWgGJm4U8E8ZZJJRI8QUpGgfUWPqvzDS0rBq0++144FMzf1fJb3ACgN+V+UukedeEEIRoPxxkApICwG4PG10VI+ZOwwFTXrdz8AVgAMnJ9/DEaYpY2QKY5ZQlaqEYnmRVGq6AaN/SCaBX3wWU5rz4u8eLC5y+WHmTg071aZe63fcF2AJIjXc1Rq8EUjIKAokimZnN3Ld6zZvWNgQKrTQ07hdO+EtkAIpd2d1OeaHMBY83GocmlPZj/2NyGP8F3V8i8RmpOwVB1fwM6W2XbWP4G2b7GqP3xJrd/CxIE0riSSLUjAgWNUbiro2LHyPB9j88Tld36Sb1u+a+pGjUL8tvUTqvRvuoBFlNve/exZxjOYu76BHGYBld/nRV0Hi05RwYnYixegqUNjsNw5+nz3xqfiGA8Ni/rounA7HxUaF3rRIaToXV0HtkDnzT74b/EmGY+XMND1yAaI4uuQCSPfkXWMmRWvE25KtisFGwpAjNlOoy+CU7wTq6hkYMp4INg42KqumCIwRGCIwReJ5QiszcKCT9ALOCLO/F2Qjz84MOdjiZYYnskqQp81wQfYrqscgc0GxBG93fITRL3/AAqzxNK3UxJCr6G0mT4jJ5a8WR6jz87ut8ZiUpSTiOetL+laZLo6QwzSDN5URSRqLLEaKL82LsmdbB3uu5xDZSQzu78VGl8KIFDSZ6ERxqSxjGpq3T0jfcuQO/sO2IImALu+qfCeK7vkHybpuRhj1yJGNQsyEDzHs6ibA1Ek70O21VtjW5kOpIAVkdoR4TZd4eEaEkgeBokLxF1QSApkwyRk3bzOwbccJbJR+d/bvWczjbOCadSun2f2rg4jeLFDjGVGN9TR0+WiXeq5ybSGeRjI25ZyDsOymxX0+RrFLExYoPdvPM1+tPlcrtduFxcbgw8aHDaP+J42k1NSZGcthLnopUWZBAJJvSNRCkD517i9vri7hcR3kIF/Pf3AzulVhhcLiHQxNzHmZA4XtJNaTE5zkJ6cxmFT+IURmQrsdJ9SnfY7X/mP/gYruxT4cV3DVplMH/E00GnvNcfG4DFsjvd3Ti2leElpMpUIppLeY5p78JdDAhinzCmaJkBuOiU03+8XcsKA3Qk+4HOOjhOCJCHBTOk56nX4PIVVjA/7AGUiabVPkpXjdoxP0x8oI5fKkdly8J9coJjsxgDTShWLMzKBXJONhbUT0XQbEkHA6iXqD8Lj4myOZRsvm8zKrz+Y3lwgXDCCh2UbFnG/7Xn2A4wmtSv8rnBNFGZU0CZA2hqKsGGoAHhh8iAdvhGIy6qZVpd2VwznXWyBiUJJNHLJp8sEXFbogKsxA065I10E0NQqgKxJKCqjeJPC79QmM+WzIi9KKfjVwVLmmGxF6uCO2EqoQq1Pw2zlgvntVG9mkG443ux9sSc6X7IKHlRWHT/Ac8SSoskWmSMIANQCUrrsK7hh7fCPszUCi8H8OpHP7TMKiG7KLbcg7FthxyQdr27iKSqpArWt3YSx+IXi2mRMm3lwJrhfMF2Bk8xlMgTSGIGqOjJpuz6aHqOyHDfEcGNqTTn9KCZJb6Z1VSUjQRFSxU6GkJFq7WdcS6r0mzdkmzjZicHHwpAjN4Z5TlX9U+FDHAmhu5pgymdeFi0TUSdxyrcfEu1/X4uwO+NBrd35HKdJX7q66nnI8/EkLGON1dXkWX4CoD7qaIf4SdJqtPbY4jPVP5Su71otC6AreXqLlo3pow25VSO7Hc3zvwNsECkdR6ZFOKlQN7HuPoeRgiR+u+A3CsYGLqQRoJphY7Hht962++JmZqJTzKy3rPhmRJVWMSq5CrTC/WQAw0/pUncH+ddtTOGE0tMIPaZZ0cCNQ4VkdR7L0mE7T7/+cSMYUQTkZEsIOnDoRKmWmZUfwr0JpXaXzlTyxqZ3cKACO1n1Ei9thQPGLmK7WiYlgw+GYIcJpoBUnrzuZUxsHhsO0xMW50SK7WoaJzkZ1mNs/wDqFtf4XE/l5NXPmb7V+lf8+cV5zXm054IjBEYIjBFznhDqyMLVgQR8iKOCKqbwvliwbyyGAIsOwNEEEc+xr5UvsKazRdsv0HLopVY/SSpIJJvRI0i8k8Oxb74Iq7qHRMjDGBINCAkgeY47qaADWRYVtI2BAPOGiCiUM71yJEaLJRGNGoFyzaqUkrpF+iiTRv7DbGUia3d5JMSS11eYmFt9VKqgk8D2HuKoV8/ljm48uDWiudz8Z/srm9qkhjRWpu+XRRuifujsPjJG93QH8uT2325rGHZ8+J3QX9fpaOyz/J45Dprp4U8csl58S6hD5lN5cZ9RHFtsLN7nbb69+zFwokSLQUAzvw8lni8NGj4mTG0lnTmTXpL2otD8JeCfQDm1YMu2gEAEe+pTZH8sWMG17GcLhKRp7rd2ex7IZY8Sqfv3qp3jnw20y5NcvEpWLNRu42ACDY7HnnjFksB0XWgRTC4uEymNN5hS/FuXXL5WSaDLxeZGpIPwhRVknTRaq2UcmhYBJAQ2Eiin+sjNaf5HetfdZ/4F6rl8pmsw+ZnKtpUySsD6yS3xaRpUC15rlAO4xtaP4Ak55CeQ/fysYsUvdIgeQB20AvzTJ416xDmYYHhcsomIPpYb+WTVMARsRvVbjGs5Xft8HUKpo8O5ZJMhlldQymCPY/8AiP5HE9Umk/xi8ceYWB0ll0oJUZWUN6GEuhtWxBbLqdXO31JkklSuEefzmXk/MMK89UJ21IVq1Ud/Tqrsdz7nET1Kx0u/bxqmvo3jSGUhJP2Uh4vdSfk3btzXI5xJClM+IRJ3U/HaLJD5UMk+XeXymnRSyklHKiKv3nrUKWHpG4u7omqyrxY6y5qUZlWRDK7eVpDGwXBEjLIK2KlQpN+rfYjGcOI5j5j795hKAVvJVq5aME/lFYSjcMV2U/CCblYfC7GqNkVWLGMx0fFyMZ3FKcshLyltP8LENaAJapr/ACkYyAkEaa/N+PSNX/1dc88en+mKh0JWZIlYu/GPkYtcxRFLkog0gar9UgW/ldGzQFXiaZlOV/K23p+W8uKOO70Iq376QBf9MQoUjBEYIofUelxTipUDex7j6Ebj7YJJIXUPw5ENtlQGXb0E0RQIFfpJAJANA/Xe44a0u73Uuc4ipJ25Xykr38PImWKZXUqRLuCKPwg98SoTZgiMERgiMERgiMES/wCM+qyZeFWiIDM+myLoUTt89u94glFmWbneQlpGZmPdiTf8/wDLtiZyM9K3cp+qm7v2XMKNvt77f3/t9MN/a6Uvnjxm7vpVeZ8k80MwRGbSpY1+nSC2+xC/zFjFfE4fvS2uXLP1vzVXF4Xv+E8UuHas9Nxpyp5pk/DbwlHNlI8xMxbzbYoNhszKN+eO39cYYfDd07iBzGVm8lLMAMNHdwOmMvI7/j8s3jroEE3T5IGcZaIUxZEutJvZRV3jfFe1rZuyVh0cQB3hMpfpffCPjSLPM6BTG6k0DvqXsbG11yMaIGLbEdwmh05qnh8c2K7gNDpzH2mjFtXlQ+OpQMhmBY1PGyot0WYilVfmTtjOG0ucAFByWM5TwHmJM2s2ZjDQCy9I/qLJVDbcLJxZ7fS5eQXUy06X6qQBld/pdcp4SlgzKhIwrS+YAoV1KAOShZS1ygrZGlfTpo1uRrnkeqHPktHyMmZiiSNGnCxqFW8vvSih/wAv5YGYok7u/c1M/Ss1mc8rOaBiKapQENFJVbQukF9OsH23G+94Tzop0V74s8XQZNRlYoxPOEAEN+lE4BkY2FWu27Hah3wzUEUS14JzsSBlm0jMSk6pNICOCToRf+mBqoJwd2sljhS76/hOqZ85lSRo/eQg22Xc0jiq02QaUf8ATPpNAbc4jRBsrHK9VjzuUkOTemKMq/oKNRA7bb8MLB5F4kpJUk3Sc/5rMUy7h9/hW1IsbFl2DKFa6amaTkadKkqop2Y8OyNHoAiU+ZYfTvo0tsdBRiA2kbMDQ3J4wACZmaiR9HzlIDDlt3j1HTGSFH7yzoAbVsBpUGgeCRUkzRS8p0/NjKy6kRJ3KhVhKoABW+oAE7ljRO9AbWcQKJJNQwRfcERgiMERgiMERgiMERgiMERgiMESj+JA/YR7f8z/APlsJySSROn5GSZtMSFz8u334A+uBpd36hK/ynXpHgRRTZhtf/Yuw+55P2r74hTOkk2Q5GNI/KWNRHRGkAUQebHe++JUEzzR0/JRwxrFEoSNBSqOwxAEslJJJmVUePJQuQnJLC1r0iybIAH0Pf5XirjiO5NdlQ7RIGHMzLL3We/g7KBmpFtrMd7D0kfPuDwQfqMUsGf7o6G7+Vzuzz/fFZUNLvzWu5idUVnchVUEsT2A3Jx2QCTILvrN+nQ5rPZp4s0/lRjRm4dJqRNalI0340aWY1e7CyLrFmK2E1oLcxQ/axrOqv4vAyKAgmfyhJrEZAIA3pAOAouhtYUAA7DFVZKdm/DCyBbmk1Ksahr2PlszepeHvVW42oFaO+GkkULN+Ctdf+6lBUUjbFlsszerk6mbfjZVHYHDMzKlVPjjNNljBHAWVyZGMugUtggkWPU9S7cgcn2I5KFhmU8SPHGdKfEdTEtZZjuWJKkkn3JOPQD/AE7FdhhiGvFW8Uq5SnnyWrvRxSkm7KZ2R0TVBJJqS/Tpa7UE+kG63A4/zx59ou+a2ECVMhd7q46V4zeAAyJO0OwKvGSy2d9JGoitzocVwARxgAVkRI0zV74F6plBImW/MkPG9hXjMUsrONQXSfVoUEX2Yj2G8GlCoC1LEojBEYIjBEYIjBEYIjBEYIjBEYIjBEYIjBEYIjBFB6r0mPMBBKCVRtVA1Zojf5b4IpGVyyRqFjVUUdlFDBF2wRGCIwRRs9kY5l0yoHW7phYxriQmRBJwmtUWCyKJPE0mfht4f8o5p5YNDfm5fKZhR8vYDT308/LGDYEMEGVRksomGgcTXNaKAZUrKvyoP4g+J/zEc2UyfrMRU5mWgURVdbQavTKzH0FeNmDVvV2EeGb/AAF8vpZqz6R5E0dRktTAuWJEgc/qY7MrnsRtQobVWkTld/tQZAEm/wAX1uYOqtEP2xLxj/m6aZRyfMAAFDnUoG3I21EpVzlcykiK8bq6MLVlNgj3BHOCLrgiz78Ucu8jZYxxSTAeaGWO7O8VixxYVhfIo9xWIJohJAokXMdE9BEeSzGoLtqy77e1/wDuOMZFxOtPhOEZeyn+Esr5bBlilaIq9MscjqN410qwXceirrscQJZX7X6KBnK7n6Ln1Lp88nmKMvOSzGv2Di7cUdwABXv/AE4xDRSalkgNk69A8AxBnzLmWPMSNeqOdrQAaSt2V3NkgClvSNhiTnNAJFXreHpAKj6hm49yTZikvit5YmIArgVzgpKM/HmYR5v5tTFGhLh8trdqB3Hlum/egps4KFDg8RzEIQkUgljkkQkSQtSGMEMjK5Bt+b4HzxE1hEeGK96NnvPgim06fNjV9N3WoA1dC/rQxKzKm4IjBEYIjBEYIjBEYIjBEYIjBEYIjBEYIjBEYIjBEYIvLsACSQABZJ4AwRZ9nOsN1LODKIzxZKn80r6XzGnYoDs0UdiiR6mFjYGyRTOqdJSHpuYKxiPWEAQbBEVlEafKhbH/ALnY42PNeEaWUbOaPA3T0myr3YYStpddmW447ogVR7qRR7g41pVdOusYU8vMFNMnpRyaVzR9L3shYCrPpJIF2QMBmgdI0CPw8yTJBCqOuiGMRSlDqWWRFCNW22hgQWFFjsbAGI1WInOac8SskqZ3waWk8xMy8ba3cUor9ozFr3vgpuCDcan5YlFNyvh0q8zmXUZtQPprYggDdjqq7s4jRTOqiHwkwUrHmnTb0mmJvSq+o67cCrAsEekXS4mdVCk9N8NGKUP5zMitaxVSrswAHq+erf8AVqOwNDGSK06VkBDHoBsa5G4r45GevtqrEopmCLOvxw6SZenvMtl4gqooWyTLPlxY7hhpoV/EcEUH8K/A2W/KzDMJHmgM1MqmWJTp0N5ZIsn4gik18hvWFUWoRRhVCqAFUUABQAHAGCL3giMERgiMERgiMERgiMERgiMERgiMERgiMERgiMERgi+MoOxFjBF+bfGWdmjzRaJ3DKZqCFt7Law2ghq0AHnYAnDikLu6pzF7qw6iM9lWkV8w8sTmNZXdGqndaq3ZRWkAaQPjNnbDIzv8KSM+V8r6rRfBvUZIICDl2Op9Q9QGxVQNjuLKk/T24Cc5IZqJ496v5sUYaMx05NlgbOngfY39sBPRGjdN3hHKmOBuweed1FVStK5SvkVoj5EYLEK7wUowRGCIwRGCLnPOqC3YKLAsnuTQwRV2fkXM5aUQygFlKhrqiRt222IPHBB3BxKg7KnymRnTQjZqOllVnTWLFzMVWwi2CoVNNLbWfkYkQi5Pk5451P5tY1kZzQJYyKXYq26kDR5qpQNH0+oUBiQVIC9/lc6ojvOwhjIWaqAdS7vpUFTRCFSW3sKRQvUIKTTPNnY1oM6gklQL3JCliAPfSpNfLBJLtG4YAgggiwRwQeKwResERgiMERgiMERgiMERgiMERgiMERgiMERgiMES11/pudeRjlplRW0bMTsUYHYV+oFtQJ30qNt7J1VYPBzNmEleOAgAa18pAHZmi8xiApN0JCDqG5A4JsCii/8AApVmMcMAt2LBlRgymYFa1ISpWIvVUA2m9QGBKjNdX8D0semGDWsMalmFjWok8y1qn1Fk3P8AD2rDNSu+Q8KzJNG5TLaFBB0xIrG9BN+lgBYYUvYDe98QQnJM/RI51iAzLrJLZtlXSDvtQs4kop+CIwRGCIwRGCKJ1HIiULvRRtQsWN1ZGB3HKOw52JB7VgipMx4JgdWVnlIaid13ICAGtNbKirVUeSCxJwUzXU+DsufOvUfPZWf4R8EhkFUu27EXzR5vfEzULpmPCeXeNEcE+WsgU3RHmOruRQGkkqNloAEgCtsQapMqNmfA+XetRc6Qa+HYsqqxHp2sImw9I0gAAWCmhqrODoqIiKmxR2kBIG7EOLaqses7bbAYIpuTy4jRUBJ0jk8nBF2wRGCIwRGCIwRGCIwRGCIwRGCIwRGCIwRGCIwRGCIwRGCIwRGCIwRGCIwRGCIwRGCIwRGCIwRGCIwRGCIwRGCIwRGCIwRGCIwRGC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data:image/jpeg;base64,/9j/4AAQSkZJRgABAQAAAQABAAD/2wCEAAkGBxQTEhUUExMWFRUVFxwbGRgYGCAeHxofHhwaHhwhHiIgICgkHB4lHxwcITEhJSktLi4uHSAzODMtOigtLisBCgoKDg0OGxAQGywkICQsLCwvLC8vLCwsLDQ0LC80LywvLCwsLC8sLCwsLCwtLiw0NCwsNCwvNC8sLCwsLC8sLP/AABEIAMIBBAMBEQACEQEDEQH/xAAcAAACAwEBAQEAAAAAAAAAAAAABgQFBwMCAQj/xABAEAACAgAFAgQEAwYEBQMFAAABAgMRAAQSITEFQQYTIlEyYXGBBxRCIzNSkaHwgrHB0RZDU2JyFSThNHOSssL/xAAbAQEAAgMBAQAAAAAAAAAAAAAAAQQCAwUGB//EADkRAAECBAQDCAIBAwQDAAMAAAEAAgMRIfAEMUFREmFxBROBkaGxwdHh8SIUIzIGM0JyFVLiYqKy/9oADAMBAAIRAxEAPwDccERgiMERgiMERgiMERgiMERgiMERgiMERgiMERgiMERgiMERgiMERgiMERgiMERgiMERgiMERgiMERgiMERgiMERgiMERgiMERgiMERgiMERgiMERgiMERgiUc71rMLG6oBfksVcqSQ5TMMDXBA8kCu+ocdyKR/xBMZJI1RDpeNQTxTvEuqgxJDK7MLCj0VbXqBFyHiabRCxhUmXSaBoDUoYJ6iN9zvudvhOJokledDnZ4VZ3V3tgWVdIsMw4s1VVzyMQin4IjBEYIjBEYIjBEYIjBEYIjBEYIjBEYIjBEYIjBFA6x1aPLKryXpZguwvsT/pgi75LOxyrqjdXX3B/usDRRNSMFKMERgiMERgiMERgiMERgiMERgiT+sdRn6fO08rNNkJSNZq2yh41AAW0RNX3XnBE2wyqyhlIZWAIINgg8EHuMEXvBEYIkzxZ48XKZhIRGXN3IdxSkbadtz39tq74ox8ZwO4Wics1zcR2h3b+FonLP8AF/YbsrmFkRXW9LAEWCNj8jxi4x4e0OGRV+HEERoe3IrrjJZowRGCIwRGCIwRGCIwRGCIwRGCIwRGCIwRKv4jf/TL/wDcH+TYKCJrP8rm5Im1xuUIFAr/AK9iONjiBJSKXfx4Jw6L474XML/jT/Vf5bjE3d8usm75pyyWdjlXVG6up7g/3R+WChSMERgiMERgiMERgiMERgiMEXx1BBBAIOxB74IkRlfozEi36WzbjctkyTyO7QljuP0/5kzT1FIGAZSGVhYINgg8EHuMEXrBFhn4pSD8/JWqwqg2R7bUBdAWPv8AXHDxAPfOmbkF5zFCcd/X4Hoth8OMDlYSNVGNa1EE8cEjY1xeOphf9lvRdnBf7Deizfxh41zEXUdMciiOE0VFlTYGrX/ERvxxihGxETvCRpld8t1y8Riooikg/wCOQGR69efhudXhe1B23AO2Oqx3E0FduG7iaDuqHqXiMw5nyjHqQLZKkahSO5NXdekLxVsN+2MlmpGV6+ssczxAHyh+phR5o2CRW13f1o2ARQsl4sBcI6cqpBQ3dsynbmrAqrBGoglVLYKZK56N1JcxCsqggN2NdjXIJB+oNYKApuCIwRGCIwRGCIwRGCIwRUni3pD5mELGVDKwb1XR2I5HHOEposzznT5ISFlQxt2vj7EWO3bEdclE5GV63784o399q/vnt/piVPCrDLJJGQ+Xls7D07P8gUs2PpY+eE5m7/KSF3c00dI8d7hcwv8AjUf/ALL/ALX9MACoTjks7HKuqNww+R/z9jgpUjBEYIjBFlPiPrnkzzmTNPGo3Ua33Jkza0oVW7QoKNDnezj1mDwnewmBkME60GzDWZH/ALHcrS50iZm6rSeiE/l4SSSTGhJJsklQTuceaxP+8+W591tGSm40KVl3gXPZ2fqXVY5JSghmUrspAslVBF7q0Ue4HBs7E4JJP2R6tbCKcCKfSDpslW9/LYgaxfbZhtYFjBFYugIIIBBFEHgj54IkZg3RnsW3THO43JybE8jktCxPH6fpiUKd1nUrrDKUIsNYqubvivniEWbePPD5zeZ6dLk4VliEzGd4yumtULW5vf0q/v7csL0GAydGjmkCDhmtfNom4bazWk5eBUUKihVHAAoDvjaxjWDhaJBYMhtht4WiQWHeMelzN1LSsRD5h2aEBQNQQW2x+QvciyccV8CI4uIbSZ3XAfhY0TjeGGUzvrlz9FtOVmCQK0mmMKo1X6QvbvwLx14H+2KSp0Xcw8+6bMSplso03UmZWaFaUAkyyAhaHOldmf8AoD/FjaaLa4yE0n/8Swusby5TPSmbeNqC3Zr0BXATkCxvxuecV/6gUMjVVf6sU/ia5K96F1aSUSKI5WETBHjmCrKtrYog6HBBGzaTVmzsDtY/inSS3sicU6ES3V307PRP6EOkoBcZGllHAtTuBtzxjNbFNwRGCIwRGCIwRGCIwRGCIwRcszlkkUq6q6nswsYIk/rHgRT6su2n/sbcfKjyPveGt3+USXnshLA2mVCh/TffvsRsdvY+/wBgEyhG17b3sKL7+aDfvF1Vq9QIVrO/qYA6qO+9nc74BxI6yu/ZSaXei75YyRsXy8hJFXp9LD6qfiFntY44vDRRmZ3e3zmmjo/jvhcwv+NP9V/2/lgbu/BE5ZPOJKuqNw49wf7rBF3wRR/yMVk+Wlk2fSNyebxs76JlxHzUSCUPGH4i5bp0gg0NJIACVSgEU+5O1kbgD5cYydBjGGY/CS2ciZT81thQ+9dwAgHmZLt4T/EjJ55hGGMMx4iloFufhI2bYXQN40ggiYyUxIL4Zk8SKkdRmyPS2lzLApJnHGuizGVlDUACdK0C3FDGLnBo4jkkCBEjxBDhiZOQoPdY94q8f5nMylZBJHBrBRIWCtQNj1gEh/dhxvQom83wYMeB3kCO0OEpteJSM8xuBnvSa67uy3YecGPCcXH/ABe08Qppw88itJ/C3xjNmYzHnI/LdANEjEjzuS9WKtF0E7k01/PGLRISnPnvzXJjw+7dL0mDLlTXy+U2P1DzgVgj81WFF32io/1kBH8IIPuMZSkarSRoVE6F4Thy8ej1SKGZlRiTHHqN0iEkBR2uyN98QokrTMdORiXW45CPjTYn21dnrsGBA398FK4HOTRfvY9a/wDUiBJ/xR7sP8Jb324BFX53oi5nO5POpONOVEo0gatfmJp+IN6au+DfyxBFZrIOIBbv8Ktg6kxleSWMTgSyKoujGEkeMaFY6CaG59J35NgCVjzTA3U45oJfLayI2tTsy7HlTuP5b8i8Q8fxM1i//EzSV0zonTxCpfNNCJYkpTmVGxCMaHK+oVycVGshAVMp81REKCBUymN1e+DYY4WzSqQFTy9RLhqOizqbYE/P6e2NkABpLRyViA0AkDl7I6x16KX0xxeaVO0ptAvuUYesn5rQPvjowsLEfyC5mN7fwmGoDxu2HycvdWXg3OPLlEeSTzGLyjXQFhZpFXj2UAXya3s40xGhriAulg4zo8BkR4kSJyUnrXXYMqpaeRUAHBO5+2MJq1InJIOe/EY5glMsyovvduR9P08H/cYjMUUvY5hk4EJr/D97ytkknzGsk2TxzjI5rGZ1TLiERgiMERgiMERgiMEXLM5ZJFKyKHU8hhYwRJ/WPAgNtl20n+BzY+zcj739ucNVOkru+iZnMlLC+iRWRuR/TcEfMcj/AHw6Xd6LE3fwuU+bJXUwDMuo6wPWSd9z+reufn2xXxkUshOIMjT69tVWx0UwoJcDI5DxpT78ZTkFV+HutyQhnEjKVoirPPIPIINjkV/TFDC4jheWvdQz8781S7J7yJiRhodS6chuQJnOUqAz6V1Wg+GvxLhlCpMfVv6wDvv3Wue3pv8ArjrB7HH+JXei4WNBq9pAnKennkfNMPiZZsxlCMlNpZmT1oRejUNek8atN1uPqMZSE6rU0yMyPNYJ1bwTmWzbRJcrk3qYFWNyaAXDcMd23JtBqG2N2DxmKwT+KA/wOR6hX4kbDR2ARGAaUz1ysr1mOljIMBC4bOQn95GbRWtdvUPWVAYbBRbd9OK5xkIxWtxJMhnwgU6Cg6/avYbsrFYqC6JAaAwylxGrpc+s9vJGV8U5+Z0+OYxk+mRfMX1nSdiCWDawpG43AHbGyNDhwpmFGEQSoA0z0/yFAPf1WEXCwngcUIwTORJd/CgNROZNM9OdU7N4eyeQzEBzRjMk8ZIWa1ijK6BTsGYNV8EUTZJG2K5hwgZyGfgqn9fjYkPhDnGkidSKmpz5eFdVo0Xh6F4gkmmRKOkRjy40sEXGqH0nc01lgTYIxtXO1UDqw0yQrLmq0yUrsoFX61BNaRJUbKDQ9LG9zbDXJTTVcui53Q4knz8LqdfpDkAFj6QAzcDS3xX8qrEkhQon5BvMcZbNRec0c2gKSSAXgtvSQCwoi2JNsNyAcBuUmuWXmaOCIjNMupGayptvNYiMmzzZuidhZ2oYBByTD0nLpNEJElcSb/tBs2kktGsgaw5CMvxg7Gwd7xjJEqdQ6lDHmvIGYQu5Y+gFow27nWBZhc7m1LD4iVXa442z4Z1W7+mi9133CeCgn19/DxU2YLSmQBbvQwa1Ngj0SDbcWK2J9sSJn0WjkVWS5GGEKDlcvLqbSrOtMpon1adnHpPGnf64iDhYcR4ZIeS5+OdBwuHfGMMHh0pWoHyFHXK6JVRAtFJH8tRpTUDEFpFssQCaoM2598dPu4OElIVr8Ly+HiYrtgPZDIhtBbMDY8W1Xe3RWuY6cIhqzkoQG6joFm7bJbL3G7lx7gXQrRcU+IK0HJehwPYWEwkiBxO3PwMh781E6j4wdY2XLL5Ma6m3OpybLNubAJJJ77nGiUl2OV3YWV+MGzZKmcFUemRvUVkBGzajuxPO9Eb7DGzD4s4SKe8hNeDMEGvkdCunAwsKKwcEUh/l6a+apel5CWVvSSumyGHN1YFjgk0Nz3xlEiYNzycPDImP+TjJp5SqeUz9LKM6M1obHcCJigA4iM9afa/R/wCF6sMggc6mDGzzZoY0V1XLMpmWXr563OqbcFCMERgiMERgiMESl4q8cx5OeOIxs97yEbaVOwr+I32HtilGxghv4QJyz/Fy+OfiMeIcTgGmf4955fDXG4YAjgi8W2uDhMK81wc0OGq8ZvMpEjSSOqIgtmY0ABySTwMZLJZ117xImblWORDDk9OoTSLTSnWQNBu4YjoNuwBYcUCCxFx6z4UJUnKkUR8BauQK0NuKr9J7XRxoxMMxYZY2h/Phfiq2MguiwixtDP5y8fdZ3BkmkizEZ1KyMFKmw2pSDutb2DVGjvxihCw0WHGbF4A4CcwcqjqMs/yp7JgRMLi2Oe4tY4ScWkGU8pg5yP8AkK0nqq3pHR55Z1UtpZRrUsQihaBDEngUR9Qe4vHa/q4cOD3GGghrnf5OceIymZAbdfNewihsZpj4uMYjGmTQwSE+e3Q+BOS0LokuYjUPDLbW1hBRIViFLR2woiiCLG9gjcY0NcCeeXTX8rzDy3jc1pnK9h7Dwmm/o/jpSQuYXSf+ogtfuOR9r+2MgZiaZr51rwHk86DJG+jWbZ4qINmz9zv/ADO2MHw2xM1ZwuNj4YzhuIB00PgrnoHhPLZUDy4kMg3MhX1Xvxd6RuQAO2Mw0DISWmLGiRZd44ulQTM0qfid4cXO5iJWkMZjhYqQARZdRuNtthwcQ9geJLZhsQ+A7iaJ9VmeV6h1HpbOIZW8pCVLAF4b4NahQIJ+W+x9sQIboTeJ3gN+uw99N1fLsNi3AD+J1N0JP7rROPhvxzkcxKqZtDDqW2Z29BlAKBi2zamR3B1UAEA9qCMHnZVMTgYkGuYvT9rS8r0HK6jKiAl9y4YnVzRu99jQ+QA7DGyaprr0/oMEDa4o9BtzsTVuVL7XRsqD9b9ziESn4i650vLUBGs00ejSIzZXQBpBe/SordbN2djZxpix2Q/8j4Lo4HsrE4w/2203NB56+E0jP1zO9QlMERI8xizRxnSDsBbttsFUDsKA2J5qd7Hi/wCAkN/yvRDs7szs3+WJdxv2/wDn7ovfXfC56amVkmOt5pvL0x1pj1I4F3u5PyAAGrna98DDCH/LMrk9p9tvxo7pjeFk6DU7T26DzKm5PPSR3pelbYqRqRrHcH0nFkZyF39rhCQFOV3qrTK5zLy6BI0uWCtqpPUhoMKGoFo9jVD0/SsZMcWkOGf4WqPhmR4boUQTBlPPeenNdpvEYj1Lk4hED8Uj7yPXckk1zsDf24wc4kzcbv8ACQoMKA0NhgNA0v3ql6WYudTsWbuSbJ/n7/7/AEwntrfp+Oa2GeS86q/v+/8ATGMhoVJu71zoumX8NvmSDGp0oyvrukBXUVNn00Nbmh7m7xJPF/E5Xf0pDnNmQdPFNvQPC8QUaVGYNn1EaIATuSKFync8AgkkentKTBTZG00I9SJIg/6K6Sv+AsdQ+hv2BwUFTMpnUlBKMDXI4Kn2YHdT8iMQikYIjBEYIuRzC69Goa6vTe9b719jgi64IsI/E1x/6hLuxoLZO1ekfD3AH+/Y44UesV2tV5rEEmM/r8De5SWz9HmH5WJzrI8pT6h6vh713+mOvhz/AGmnkF3cIeKCyWwWfReJos5m3OalhigiVXijnkASw9a3GrTM1hNO+ldW2o742Tn/AI+d5roGEIf+7n/6jMdc+Hpny1XH8QM/HO6yRNqRoRTAEcSSA8ixVYkmirzknnq3T/JR5YQoCBmaM7Ke5K18DcnYUTyN7EpMhIXShkwcxPKrsvmI5Ai/aO0ihI41CEs28RZiDu3sAbkNJMm3unLS7ulVBkPNzREOWCokbuyuytKmkoQJNHpQtqJCEljp3qt2JYGQnPaa1rLkctSZ8pAbzC1YiI5sJ1ZSBNK+muXqqfo2YYzHdt7J3HI449uBVciscGA9wiNrma51v0XAwj3COwzMya51pX7M8q5FX/5kN+9W9gA67MACBv2bbbff4d6G/dznLX6v9r0uQU3KNNDcmWdiLOy/FQvdo/b57ge+JEzWd3e0Ei+V/qciy9K/EGK1TM6Y2NkMDsQOSQd1rb3+2Ja0uEwFMpZrj1AydQcT5ZNWVCshN6ZJvV/y7I0pYq2ILA7VydjmiF/29B+eWW6wzXnLKmny1XSFFaCukqON1O4BNnfnne8ay4l1VkBRKXi3wPBJE8kCGOZQWVVrS5vZdJ4J4BFc73tjSYTXGY9L6K5DxsWHIEzAlnpvK/hK/ROs5/p1SQOXhZQ4sM8TKbIYrsUvm/ST9sYuhxYIBImCtsHGYDtJz2tPC9pkdK5dD7q+zni3PdUISMFFYAmKI0ACQPW21i/eh8sVnvjRSQyg3/K7mGw3ZuAhNi4p3E8ifDn/APr8up0UDw/kcuZIlmdXaRqEKFgV2JBc0Pl6Qd9XcD1TBw0IOHEZn0u5LDGduYqPBLoDeCGKTmJ7Z6eHmtEbKxKgXSiIuygCqPbTW4b2rf64viQrJeVcamea9yrqfLyZtnjhy8hli8xh5jOAygadJZo9LG9VMDW5GIyU5qk8RdQgme4YPL9zt6vqvA7G+cNFiag3d+NSXsC/vsfcYVu781l/yp6XzXwcD+/7/piJVqFE5Vu9vzNS+l9LlnNRLsu7MTSr9T9AdsLv9JXO79/BM/R/Daeml/MEfqPpgHzsjVLtxVj6Ym7v7QTTXD0dTXmkSVwtVGv/AIpx92s80RxgklZ4Iq7O9YRDoUGST+BNyP8AyPCf4iLo1eKmKx2HwreKM4DlqegzWTWlxkFR9SEjlZn0xujLpEZN0XXZ32Liv0UF3N6tiPOs/wBRuxGLhwYIkwuAJOZ+B6nmMlt7mTSSm3HrVoRgiMEWceIJhn84FyslpANM06n4G1GkjNENJ7kbKCCbJAKanqpq9czWT/f1mIbFScPuaAPud14v5kcCHODZk5X7rOFBiRXBrRMnQefLn5dUo+Is9/6hn8l+Ty3oilZnGyl94jbgbKNOoAm7txtxigO6c6TWDyFevLLNdP8A8FAw8EueGDjaZmQl/lkD/wAnUM5TGRnIgp4yfV4GaJJ20amYLCqlY4yjUA/8Rbd11DSQNQFC8W2QaSkJbCgVERYUBvd4ZshlOQn4f+vhXcrM814bklzskzKHhi8xnTSp1xgu1oJKWQU6sdiFbT8jjbMqtSdzXPpnh5o3zDPITC2onSUsCPzXIj9RQroKsSLrihqUkZJLe79t9XuXPZiZHiWXMs7oV0EQCrU3rpPSOQTtRDDkEYayUEqojjyoyvlZhWkkaQMyxNpryi+kFwTtux9JvfsdsZtcWnipPnI+/X6qsjWl3eqjTdSYp5SKsEI/5cI0rfue7EmjZvfeucaI4e9hDczvZ/eoWjEMeYRDaHTT1kcrrJVPgjw9LmczMiMF/LlQ5a9w/mDYb/w3R5I5xzmYWI14cJUIPty2oueOzY8Ew4lN8zSRlt1HRNXUegKGqCUyaSVZiKXWOV1j03e29C/Tq1bY6kqSu7qurMEfKWc00kbmNRUykarNeWOxat/oBz9N8bWtaf5Py9T0+zp1QxBOQ9L+PJcV6XG8kcmYLyOoPrsAksQbIN2ErZdve73xuOKcGuYwSB0vOepKngBrd3mUx5bzoH1QO+4DgAHUye5TfYG1/keDeOUMdAdHMBpmRTlPae8qn9gTI8M63qr7K+KYcwFTNxgH9MiXttyCPUtjb0k3de+LZlJQddrv9LvnujSGItl3XMxkbAFQ/aqOyOdu+j6nE5XfNTUXfiqjpmdlV81AFEQVmlEKUrsJSzUzGm2cOBQGxSiVIwmLu/RQLu81n3hvMyM8EBbTFGy35aeWd1pi5Xf4WK7+9fLFXjeY3CB/EZ7Zfa7TcNhm9lmO4jvHGQ3o4AyHS6gJj6b4Mky8yzzzxwRoVKFlOt9KKv7vYjg2NqPasZ91/c7z0Vb/AMi4YL+kDRKcydc5gXNXUviBYzWXUhqozS0z130jZUutwAB/LG7S7vJc6Ru8lQzTM5LOxdjySSfryfpxx/Kw5Xd8p1mF4/rz/p/f8vlh5XO7KgGsjd3spXT+myzEiNCwHJ/SPqxoCufvhPW7vOYDK534/KZOkeFlPYTne2FrD/8Al8UnP6RWxBIwppopnJN+W6MKHmkSVwgGmJa4pBsa5tixvcEbUyyUK0wRQM51ZEJQXJIB8CUSPbUSQEvtqIujV0cVMXj8PhG8UZ0uWp6CwsmsLslWO08v7x/LX/pxEg/eTZj7+kL9+/kMf/qmI+bMM3hG5z+h6qw2BLNdYYlQBVUKBwAKA/ljyr4jnuLnkknU1W4CSTvEfi/y8yuX8s6LXWx53IIKi+B8+e3G/oOycCBwYknIggDlmOtlcLFdrFkQtA/iKGYIPh4Zb+q01GsA+/uKx9DBmJq408QmFzzeZSJGkkYIiC2ZjQAHcnEqVi3jD8SFzTNCJTlstuCDqWWWjySBcaGvhHqNm64xPCXZX+UNFX9NzYAR8qdOnZCvpUfI7brztVHe/nrLpn+P4vpt4q1Dw7WCcc8I2zceYByHM02mU29E62hfVmiDJZ0ysfQoN7BeIjW1i74J4XAQxOZzv9b+yRMS50Mw4Y4W0mBr/wBjmfYZgKsHQn/N5xo7joxeVGFpWYmaxHQvUVVHJHGuyKqsmtAob630WmLFiRJF5JkJDOgpQbDLJS8n1Bsu4GYy6uVa/WCJLFUQ4FmuN722+WMhI3d7SWuSc+hy5CUFY0RWcMGRxTkMAHuydVhVBIJ2Ue2ICCigeIepZBfMXyUneT4wPhJPOpvmNjV2AAdhsSV30SZm+otIxNBL/Sthe3azZ2F3yeecJIJzud/vSasei+FZ5wKXy0oDU+23so71X0+eEpX+r5hBJdut+G5cncwYNHH6vMsAqPdgRW33GAA1v1vyTTNKkXV5pvPeAtl/zRUzTJYeXTq0+XvUS7sS3LXsBW8gDRS4kiW3pU3+E09N8RiYLlwEy1egyADy6rZYgwrUbGzihuAXONga1oE67D72ysLGpu8irTqUEOTgJMfmQr8UZFyajS6kc0dZ5OokHbdaxpjRQAXxDe0h7LVEiMhNm40F9T60UOTwyJRryj6qAJhk9MiA8bHsaNXQI3BPeRWq28QIpld9EuZrOS+cIpEKSQora7ZXNnSAe2kaB8ia9rPPZ2ZBZiHRm61lQgGdXDWecjpXoMzEJF2LPJdW1zEALbUBYUL7m2OwB35vsMdGk7P38eKxMznn1v2PyrTprtlyxjlbV30WUU9hKPi999P0J3qDOc5X181B2v5XXrfW0MuXkzioojLJI6Pv5co9LDSQyMJFj78M+17CZahZAFe4c4qlmycaqx1F5pSpl7C6A9IO3wg2AO4rEF3nd/SUN0VfnMu0zF1Zi7cCU7vXOmzYUdtQUVW97YSoou7/AB6zWRiXzQsg1RHYaGBb1aQSS+ndfVso52Jo40NizcR8fP68l0sVgmw8OyKAayrxNkaCdJTmOpNKqH07pc0+0UbN21Abfcnatvf/AExYlWd/tc6YJmb+rpKavMz0OLJCJs0Q5kYgUSIo6GolzWojahQqzvQ3GL3htSeVftQBWicem9JiZEJdZkG6qgAhHe1QEg77gsWIO94lJzKugMEVfnOsRodAuST+CMWfvuFX/ERirisbAwreKM4D3PQZrINJMgq6czS15j+Wv/TiJF/+T7MR/wCIXvd48fjf9UxXzbhm8I3NT9D16re2ANVzaWGBVUlIwzUo2Fk7/cnnHmj32IcXmbjmTmVlEjQ4Ug4gTyR1PPJEhZnVDRI1d6+V2fthh8O+M6TWk7yuixxUXuoLnggECk0g+A+uzT5h4pcwVEtsCQCQR2Uk0ljbgjb3x7FnZOEiRGNeJAba9fvwXnsFjYjYsnOzznv8WJZJd8WyxNnXaO3QEUxbUZNIAJv50RtsNuMW+CGwFsISaMuV5/aoR4giPe5pNTefmOVNFvfTJ1eGN1+FkBFm+3uOcd6AQYbSNl6DDODoLS3KQS9+JeXDZJjvayQUO1nMQiyPerAPazjdOS3rAc10yaWVplVND2Rcsdr7UNV3xtVg37Xjt4XtduHwnclhMncRrKYnUb5T9J5yW7CN/ug0qCBlMEzka0Bnr5VVt4SVtAhJJBkUlgwJGuVVK+kkA0D33v5bceLEa+I6I0UJJl45X9ha3cXFJ+es8+tdvFMudgCTyILoFa1b8qpPbeyT896+WNZy/d+qxDtrpe+1MxbfhnG3mZaQu5iSHMfG9qgK5MrV8CzIRW3PzxDpMB4tM1BkwTdSWeyuOp+OMlmC8XlNMVHoJpQx/VpN6hVffFZmLY5/Dlzv0udOHjob38By56/XL7zT2IJJAob0AbAB/v8Ap98WiKnmrxMs7ufypHTsqJHCtIkY/ifYD+/qB74jPW878ZLChz/N+HknHw7DkkKuEaRW+DMuAUJ91F+hT2cij/EdiZyu7ospnJT/ABH16WDPdPgjUPHmmlVx3GlUYMD7KNW3f7YIs3/FPqeYkkmEgtYHRY4FZtB1eU2qTSVLyeqxRpO1m2O7DQhFitY4yBIBOwnn4eCxJMkjZbPTvJGrRuqlxqOufZQba9crLVc2OPnjp9pYXBYOB30KOHmeVD6ArS+OGNLogkLoOZNE25bMiQERoWUDf4QAo2BIY7j5AH/LHnYGLEUyND59dvH5WvC4tkWYNCNNSOXTbymFx8QzyGONWcsisaDNdfS6J78k16QNOKWOJ7wCuX7pc+ao9plwigGcpeF5deeQ1T8M8sPyUUhBLlSAxbV6dR2HtvyPf5AVawM+68TY5K32cJQfE++mw09dUxdQ6VDMKljVu1kbj6Hkcn+ZxcV9ZNkumTx5nOqzoYVmAjjJDM4o2AlAO3pTncHe7u4PO/1fJJfcx1I1SDQBdNZLgG7Gs+pR/wBq1t77kg4zOt39I4EmZ/F+NVT9ZmRYnMqsUOz0ASFbYmqOw2J5O3yrE3dyUSnK/O/MLl0LPGSJW1WykqWBvdeSCD+ob+9HGV3fqVJrd6q/yufLsFcB9R3a6Zj21Fd5AK4b/Im8Sfi7+1Irld3snLw74YX9q0z+cpcaFFeXQRBYX9JBBWtuD74gLE1zTYqBVpFAAGyjb7fLEqV+esj1zN5gzLmNLAZhmLeaW8t2Vl8sWxuOl9NbDQedq5naZ/seI+VZc0N4S3b5rOtiStel9UlyzF4HKe6/ob/yU7HnkUfnvjlQMbGhSAMxsa/pYyBNcr+pea0LovVpc7EXkby1DMhSIkaiNiS16h8lUit7LbVS7W/1BHYRCggNmAZ5mu23v0Uw4QNSpGczUGUi1NpjQcACrPyA5Jx5djI+Li6ucdT9qcRiIeHZxP8AAb9FF6P4ngzEQkUkG6MZFvfYBRZa6vbtftiy/snEiN3LG8R5ZdeXitOFx0OO2eRGY+twkT8S5XM8epGQFCVDH1fXSD6brjn332x6PAYCJhGFkSU6Gn2vP9pOLsS41lTM0/F7lNGe63BlMhGSg/MZiKrB1tR21F7Jqt1F9q7Guw18OHhRDY0AkGlN8z1WT8UW4UQ83EamdJ5nrp+FnfTMtJozUi/BHGokJagRISFI/iFq38q98VHQ3OYHgUBse3uqETDxDCZFApPlMVlIjeem1dir38M+lvNm4ZQiskMjFyasB4JVHJutWkbc/YYtYNk4x1Eq7Z06/Hir/Zv+b2ETBA6Z0867y8VtkaBRQAA9gKx2Q0ASC7TWhokBJRer9MjzMRilBKMVJokG1ZXXcb/EoxKlL6/h3kRxG3f9Z784aSUgkVChdI8F5S5ImV1aCQH0yMoKk64mAvtwTwXR/njCG7Np0p4XTwVzGt4i2OP+Yn0cKOHnX/qQoXXct02N2P7WaW99ErcgAbtdcbbexvGYVKWt2PRLq5rSgiiVYozVpGKDEbAu27SHgWxP2xqeA1h0oa3JaYpkxzsqTn4dRPzVD4bgEudVCzDzGIsj6/EOb/yNfTHDg/5MqBUWF5uBMOZkJEWK3mJrWn6VkenxGbMspA21yjVueAq0bJ9gCcehnKq9VRZd1cDNylxEcvlwQRCTbMR3l5AUkfu1PvZ2oNLuwnW75+ib+n+M4gojmQCWhpWIAiThaRSw0/MGlHdvbNsNzp0kN8h42TLJHUOqqeq9fzMEss35HfKavIMhtI9cDM5RrFnSvqRAVFV6Sbxv7qEA1xcTuBdPH4KCZMru9V66p4azU+akmWI5htSlvMMSkHy1XZGDKlMpAYKbC/Ecae80FB79d/bZBQm705qN1noGZhiaSXLmNFBtlbLnn5JErH22O1/LHNxw/taZhUO0pf08p1mPGvXxn9qv8FwSSefFGru7x7Baoc+olioBHG17H5YrYIjvvA03VDAH+9LcH4X3xx0XM5fLiZ4QgRgLZ1PNn06STe3y++2LEfC8Ty8uplKX5PVdMdmHFYkl76EZS2BO9++p+Hoo+nZREkmXRyvpo+rcigTqN2dhjfh4JhAgmeqywsB0FpaTOZmqTrfj5qPkhYl/jkq+3Auh97/1xsixWQxN0/K79c48ZkJnE70zPgl+PMKza5L8w/ra3X6lbsn6Ej2X2za5pAlld7zWxpBHE3I3mL8M4XjRXOXVgNdyx6nC67UyAFWYDQlGqBDMtL8NKDIAArdhbJzIF3XwPOql5foTTqY4/wD3C1pb01e25YEVvvvf2GDtb9z5rCZu/pUHhHoAgDpI/lsGKyRkG1dO/wANKroVbe+R24k0Mgbv9KQRrmnARqgBoRL2Y7sw4NfEJkJr4KA2scViTsb9r3QEjNRIOrNC15clCaLGzTVf6CSBtt6iTtY04ymLu8uiV3Y60TZ0nxyrUuYXy2/jXdf5GyP64gTSarZvw3gZEfKZl9owvqZWjlpnfU+gC3uR/UDQ1EAbnGjE4cR2cDqarIOkbCU+rdHzGVNTRlR2YG1J4FNxdnggE+1A48/iMDEg1ImNxl47XVbWvBv9+HxkmrwNmVTKEsauaSgBZbfhQN2PyAJOPNY/DRY+KDITS48Iyui3NMhUhH4g+Z+ScunlqWUKCbZt99QHpVe+5N+w7djB9huwco0Z38spD73z/K43bEYGG1oOvnSyqf8AC/PGKDOMpNqoYLo1Wd6oirPA0/T547MGIWB5BAMvlcnDxnQu8cCJ8Pz1ufJJ2XeTNSftWZ2kkjtjvWp0Vj9AG+HjbtjTLiitE8zL0otcKEIscAulOdd6GWuss95BMP4h9N/LDK5fzDJ5aNR01sWB53tjYHy29xjZGh927gnOXpOZ+1OIhGE7gLpyHSU5mXueivfCng1cxkWZZnX8yI9drx5Jeq3ANlruuwPNnFiBAMSCADL+RP4vpSSuwYL8RhmsBA4XHTmaUInnz20Xr8E+ns0H5vXvIWRko16TsRvz9bxYg4Xu3h7TSqtt7OOGjza6kspbgHfdafi6rqMEVZ4g6uMtF5hUvbBQLrc+/wAtsEWUZ3reYnmcySekitK7eiyw4rUAbG/+2KzQ8RTXL5y8qrs4g4c4CHwtIcTOdCOJtHCtRMSOonLYqd0PoUmZJCFVVT6ixA/kBv7+w+YxZ1u/x6cZt/Oc/jxTB0rKZVC3lwtmlU6XlNEMdwRCOH0mwxvmwCxBAxe1rgQ7JYuYHN4Xaqv8K9HifrGfYQjyFWExHSQqtoTVp/hbUGscgg3uMaBh4Rpw0CxdhMP3TQGik/iwk/8AFzOSvLL5khDwyKsSoxARTGryFe5ajRfYkDsNsdLBQ4T8Q1sU/wASa6eqycTKgSH0HNStMlTSlAbc+YTpFH3sb8bg/LHT7Zhdm4SA2LAIcSZSnPfQffoqsTEiECYn5PRP6ZIrE8qqhQMisxcl21GMAm0OqtY/V7/Q8QRREAcTMaSy1yAy2ulmG5kRvEzL3vLx3mrHp2bd2OWcebCwU6JHYBSziP0sLIXS7ApuCLG2I5X5fmS2Snd+H5C0zwVN5uTgzDAeZmIkkcj3ZQaHNKLoDt/PCShWucyaSrpkUOvseD9R3xriQmxBJwmtcWCyKJPEwsx/CNBlsrJNnUaGXzSFMqFXI0rYAIBI1atqoEH2xqhwGN/lKo/W62RsPhmxQ6E0CTRl0r+ea9eN/GEc8Ri/Lh42I2ddTE3sQOE37m+arejYdMAkAmXKa2wWF8QMDg2dJkyHib+FlvW+sZiWYu7swbgK5BUfYj/bbtxjKE/Bx8PWI6HEG4mx1aZVBlL4Xom9lRMK8NdDbGY7YycOnLPkdZZCTDmZzEBLRAIIPJNi/iHPpZb+wPFY5XaBYXt4JmmZAE8tATLlqvF9vwoLHs4T/L+QIBJ4ZESqQJ61FCm3w706WdEWNC5rtwvPxE8f/PfG7AmcMiWpvW9Fq7NJMIgikzK6/Hun7ofgwRAvPJZI9SKaSt71cah9gOftfoDRdSYorDJddj2/LxassL/aJVMdjcQH7xRvZG9/CG3qAFjMaqBPk8tJnAxCyRZ5KugQs0IvY3au0eoEV/yADVUZqozUDrfghwS8LmW+Vc+v7Nwfptt794JmVPO7vKiUZoWQ06lWB4Io/wAv74xN3f2YInSV87+l1WOJhWoowH6t1YgjuN1J+YIvuuIJN3fMVUmRqK3Z/U10yucnyrExuUPeiCp2BF/pOxH8/mMJ1uz+tUpO7P6Th03xnHIpjzcYFimYDUjfUGz7e+Ju7+kTD0XpmViBbLRxqG3tKIN+xHb5DbGDWtb/AIgCakkmpR4h6ek0EgeMSEIxUEX6tJqh7+2MXwmRJcQWmLBZElxickk+BuiSf+ip5cZjzUqyKWa0ejNJRJIv4OLHBFYqxYB7ucMfyNPDX0WrtHDNJecMKkyptrtol/wB4ads4+tEdMrLokWx8YsqVHcAgEbjvzivDw0VkRrpZHlt1+1ShYPEQIjIks866GYM6jWuuQTP+MvSmfJ64IXkm8xRcaM7gU2wqyBdcf64vxMOx38pTK60LD4cxeOKAaHOuhl6+qeOm5NIowkaBF50qKAJ3O3bfGxjGsEmiSwhQmwxJokvPSelQ5aMRQRrHGCSFXjfnGa2KZgiMEVR4n6S2ZhEasF9YJJ9hf8APnEFEt9U8M5XKxpLM/oDaZXZqNNspSuKejVHYnGuIKh3he9Vcw0nw3wdT/IdR/8AM/GWqzfMXNI2h5I8sPhu45ZARTeZXwoQSNIosPa6xtpMX0vzVQOE53eqa+ieJDCqxygtGo0qygalUdqHxgCuBfGx2xIIOV5X4eUbJpbMAp5+XddRX0sp9LkbU9WCoOx21DeiDjHO7ueiEG7vwqkQ9KzXUJvzSx5aP80iyIkxZwR5cPBEdAqV42JsmiADiTK/VRXRVvjbw/LlkjWYZcF2YgQahQAA5IB78/IfPHNxcRzIoI1HWfIg0ltTdcbtEyjNIAy+dRl06nkFN6T03NydN/ZRxzqXXdXPmLodCdSad9lPw778Hk3cH3cVjuEBlctOe5HIVprkrXZpnDIFKn1umaufCvhSSWbzvPgEagKfKdncFZFfSQ8a+WbWjqsgduCN72ObQhdCl3fgtDmzUGViVWZY0RQqr8gKAA5PbGJKSSf1jxyzenLrpH8bD1fYcD73t7YhCLvySL1nqziQav2hIslms17D2PHvjnR8Y5kSQyGfP8bea4+Jx8RkWTcm+uXpLLI68lK00QQSCh1KymiD7g3sdz/e+L8N5c0OqJyu/kBdSE7ja12Uxlfp59PHT/DPnykpF5jMRZKjSKXTvtW9WbsltzuMC0OPEc6K0MTEEPu2kgbDIzsZ7dVN8f8Ahk5Tp/nO48wOqgL8K6rvnk7DsK352OK+IwzHu7wz6Ul9+qqQ+zoWJxDTEJ1EhLYnaedc099BTLdOyKyPL5cTKrnzGFBmWyF2s32Xc+2NkDDiFMAkz3l9Ba8NhmwAZEmday+ALCQfEviebqPoIaDKbEREkSy+/nEGlT/sU73ZPbG/mrRorbpHicoFjmUsijSHUepQABTAbt33Av5HnGIOSSH7u9FZ+IgrZZszl3BkXTIjI3pd0ddAYg7gm1NG9LMLFnEmgWMkx+GvEQzUcTNGYnkjEgW9SkEA+lqF1Y2IB+WJUqx6j0yKddMqK3sSNx9DyMEST1nwO620DeYv8LH1D6Hg/wBO3POHRABd37rGqSIlGBAu2RhsT7lT9BviJayv9FCaEL4VjYWLjfckNuh70pALL8rvjc73id1NSaX92Nad8pm58sw0MyE77bq1/L4T3/ke4vBDW7uqcej+OkalzACN/Evwn/Uf1+2CgTKbYJ1dQyMGU8EGwcCJIq3ovQI8s+YkQuWzMnmPqI2PstAUPrZ+eCkuJlPSnqT8q2wUIwRGCIwRGCIwRZD+Lnm+a2uQMFivLoBQRn8xb5pnNfEfhF1W5xBAd/FZw4hhva9uYqsx6jkJjG58uBQQdhDl7A7gaBrv2rfHXxLuzhALYIJfSRm6tRWRAAmM+dKrdwQnvJa/hBnQicuUwSfGXVOUcjSCRo1sILJNm7LihoD7fs23O3tsLxxhEFZg+Vz0+eQ4UuI4HsM//wApZf8AYNudF6h6vJAVMT0D8aMLVxpunB2PsDz86NGDFYCSSBv7a+CkYHEEAiGTPUDi/wD5n0K07wEEMbsPLOiR4Y/L+ARxkBQm5pdrJvc88CswRmDNaHw3sMngg7FUn40dMX8lJmtT+ZF5YQCtI1SKpsVvYJ5O2KsXCte/vDtKVJe0/VVP6CFHjh8QnaVPqfqmLo+Xy/T8uoMpVGAIDkE3W9UoY/1oY2QMMIU+Ekz6fQWOGwggT4Sa7y+AFn3jnr80sqy5BFhdRRl3ErURsQDokSr9DhuTVHHTwsSFItiTI9PsdVYdO79FQy9eLAPIxmks6ybBWvdSSVNWR229tsczHxXwHhrGyBka1B5Aih6+lVQxmMfCcGtFfQ8h6TPkFZMlbfK722/02/v2xlCiCI0PGt/fvnVXIMTvIbXidRkVR9dQmVfRuwULs3rIA2HFkew34O144sQTiPLcpnn4zr9aDJefjf3IsRzKiZqJEdZ8/wAaJg1CAJJNH+z29La11XsADzyarm62x18K4GC2XwZSv36Lt4Jwdh2y25aXemmdD6ymhUeA5S60KdOnfhbXZX49Jrc7XvW+dJq1pNXk8CuNLqrL7MAR/I4lFjn4rLKZ5A7Byka+QgACR6yy8MSCxCi2PaxsLwBAcCclNNLu81nEuTzO1xQAa0spHlww9Y4KDVz7dudsd/tD/wAOIBOGJL9P8vHMSyWgGJm4U8E8ZZJJRI8QUpGgfUWPqvzDS0rBq0++144FMzf1fJb3ACgN+V+UukedeEEIRoPxxkApICwG4PG10VI+ZOwwFTXrdz8AVgAMnJ9/DEaYpY2QKY5ZQlaqEYnmRVGq6AaN/SCaBX3wWU5rz4u8eLC5y+WHmTg071aZe63fcF2AJIjXc1Rq8EUjIKAokimZnN3Ld6zZvWNgQKrTQ07hdO+EtkAIpd2d1OeaHMBY83GocmlPZj/2NyGP8F3V8i8RmpOwVB1fwM6W2XbWP4G2b7GqP3xJrd/CxIE0riSSLUjAgWNUbiro2LHyPB9j88Tld36Sb1u+a+pGjUL8tvUTqvRvuoBFlNve/exZxjOYu76BHGYBld/nRV0Hi05RwYnYixegqUNjsNw5+nz3xqfiGA8Ni/rounA7HxUaF3rRIaToXV0HtkDnzT74b/EmGY+XMND1yAaI4uuQCSPfkXWMmRWvE25KtisFGwpAjNlOoy+CU7wTq6hkYMp4INg42KqumCIwRGCIwReJ5QiszcKCT9ALOCLO/F2Qjz84MOdjiZYYnskqQp81wQfYrqscgc0GxBG93fITRL3/AAqzxNK3UxJCr6G0mT4jJ5a8WR6jz87ut8ZiUpSTiOetL+laZLo6QwzSDN5URSRqLLEaKL82LsmdbB3uu5xDZSQzu78VGl8KIFDSZ6ERxqSxjGpq3T0jfcuQO/sO2IImALu+qfCeK7vkHybpuRhj1yJGNQsyEDzHs6ibA1Ek70O21VtjW5kOpIAVkdoR4TZd4eEaEkgeBokLxF1QSApkwyRk3bzOwbccJbJR+d/bvWczjbOCadSun2f2rg4jeLFDjGVGN9TR0+WiXeq5ybSGeRjI25ZyDsOymxX0+RrFLExYoPdvPM1+tPlcrtduFxcbgw8aHDaP+J42k1NSZGcthLnopUWZBAJJvSNRCkD517i9vri7hcR3kIF/Pf3AzulVhhcLiHQxNzHmZA4XtJNaTE5zkJ6cxmFT+IURmQrsdJ9SnfY7X/mP/gYruxT4cV3DVplMH/E00GnvNcfG4DFsjvd3Ti2leElpMpUIppLeY5p78JdDAhinzCmaJkBuOiU03+8XcsKA3Qk+4HOOjhOCJCHBTOk56nX4PIVVjA/7AGUiabVPkpXjdoxP0x8oI5fKkdly8J9coJjsxgDTShWLMzKBXJONhbUT0XQbEkHA6iXqD8Lj4myOZRsvm8zKrz+Y3lwgXDCCh2UbFnG/7Xn2A4wmtSv8rnBNFGZU0CZA2hqKsGGoAHhh8iAdvhGIy6qZVpd2VwznXWyBiUJJNHLJp8sEXFbogKsxA065I10E0NQqgKxJKCqjeJPC79QmM+WzIi9KKfjVwVLmmGxF6uCO2EqoQq1Pw2zlgvntVG9mkG443ux9sSc6X7IKHlRWHT/Ac8SSoskWmSMIANQCUrrsK7hh7fCPszUCi8H8OpHP7TMKiG7KLbcg7FthxyQdr27iKSqpArWt3YSx+IXi2mRMm3lwJrhfMF2Bk8xlMgTSGIGqOjJpuz6aHqOyHDfEcGNqTTn9KCZJb6Z1VSUjQRFSxU6GkJFq7WdcS6r0mzdkmzjZicHHwpAjN4Z5TlX9U+FDHAmhu5pgymdeFi0TUSdxyrcfEu1/X4uwO+NBrd35HKdJX7q66nnI8/EkLGON1dXkWX4CoD7qaIf4SdJqtPbY4jPVP5Su71otC6AreXqLlo3pow25VSO7Hc3zvwNsECkdR6ZFOKlQN7HuPoeRgiR+u+A3CsYGLqQRoJphY7Hht962++JmZqJTzKy3rPhmRJVWMSq5CrTC/WQAw0/pUncH+ddtTOGE0tMIPaZZ0cCNQ4VkdR7L0mE7T7/+cSMYUQTkZEsIOnDoRKmWmZUfwr0JpXaXzlTyxqZ3cKACO1n1Ei9thQPGLmK7WiYlgw+GYIcJpoBUnrzuZUxsHhsO0xMW50SK7WoaJzkZ1mNs/wDqFtf4XE/l5NXPmb7V+lf8+cV5zXm054IjBEYIjBFznhDqyMLVgQR8iKOCKqbwvliwbyyGAIsOwNEEEc+xr5UvsKazRdsv0HLopVY/SSpIJJvRI0i8k8Oxb74Iq7qHRMjDGBINCAkgeY47qaADWRYVtI2BAPOGiCiUM71yJEaLJRGNGoFyzaqUkrpF+iiTRv7DbGUia3d5JMSS11eYmFt9VKqgk8D2HuKoV8/ljm48uDWiudz8Z/srm9qkhjRWpu+XRRuifujsPjJG93QH8uT2325rGHZ8+J3QX9fpaOyz/J45Dprp4U8csl58S6hD5lN5cZ9RHFtsLN7nbb69+zFwokSLQUAzvw8lni8NGj4mTG0lnTmTXpL2otD8JeCfQDm1YMu2gEAEe+pTZH8sWMG17GcLhKRp7rd2ex7IZY8Sqfv3qp3jnw20y5NcvEpWLNRu42ACDY7HnnjFksB0XWgRTC4uEymNN5hS/FuXXL5WSaDLxeZGpIPwhRVknTRaq2UcmhYBJAQ2Eiin+sjNaf5HetfdZ/4F6rl8pmsw+ZnKtpUySsD6yS3xaRpUC15rlAO4xtaP4Ak55CeQ/fysYsUvdIgeQB20AvzTJ416xDmYYHhcsomIPpYb+WTVMARsRvVbjGs5Xft8HUKpo8O5ZJMhlldQymCPY/8AiP5HE9Umk/xi8ceYWB0ll0oJUZWUN6GEuhtWxBbLqdXO31JkklSuEefzmXk/MMK89UJ21IVq1Ud/Tqrsdz7nET1Kx0u/bxqmvo3jSGUhJP2Uh4vdSfk3btzXI5xJClM+IRJ3U/HaLJD5UMk+XeXymnRSyklHKiKv3nrUKWHpG4u7omqyrxY6y5qUZlWRDK7eVpDGwXBEjLIK2KlQpN+rfYjGcOI5j5j795hKAVvJVq5aME/lFYSjcMV2U/CCblYfC7GqNkVWLGMx0fFyMZ3FKcshLyltP8LENaAJapr/ACkYyAkEaa/N+PSNX/1dc88en+mKh0JWZIlYu/GPkYtcxRFLkog0gar9UgW/ldGzQFXiaZlOV/K23p+W8uKOO70Iq376QBf9MQoUjBEYIofUelxTipUDex7j6Ebj7YJJIXUPw5ENtlQGXb0E0RQIFfpJAJANA/Xe44a0u73Uuc4ipJ25Xykr38PImWKZXUqRLuCKPwg98SoTZgiMERgiMERgiMES/wCM+qyZeFWiIDM+myLoUTt89u94glFmWbneQlpGZmPdiTf8/wDLtiZyM9K3cp+qm7v2XMKNvt77f3/t9MN/a6Uvnjxm7vpVeZ8k80MwRGbSpY1+nSC2+xC/zFjFfE4fvS2uXLP1vzVXF4Xv+E8UuHas9Nxpyp5pk/DbwlHNlI8xMxbzbYoNhszKN+eO39cYYfDd07iBzGVm8lLMAMNHdwOmMvI7/j8s3jroEE3T5IGcZaIUxZEutJvZRV3jfFe1rZuyVh0cQB3hMpfpffCPjSLPM6BTG6k0DvqXsbG11yMaIGLbEdwmh05qnh8c2K7gNDpzH2mjFtXlQ+OpQMhmBY1PGyot0WYilVfmTtjOG0ucAFByWM5TwHmJM2s2ZjDQCy9I/qLJVDbcLJxZ7fS5eQXUy06X6qQBld/pdcp4SlgzKhIwrS+YAoV1KAOShZS1ygrZGlfTpo1uRrnkeqHPktHyMmZiiSNGnCxqFW8vvSih/wAv5YGYok7u/c1M/Ss1mc8rOaBiKapQENFJVbQukF9OsH23G+94Tzop0V74s8XQZNRlYoxPOEAEN+lE4BkY2FWu27Hah3wzUEUS14JzsSBlm0jMSk6pNICOCToRf+mBqoJwd2sljhS76/hOqZ85lSRo/eQg22Xc0jiq02QaUf8ATPpNAbc4jRBsrHK9VjzuUkOTemKMq/oKNRA7bb8MLB5F4kpJUk3Sc/5rMUy7h9/hW1IsbFl2DKFa6amaTkadKkqop2Y8OyNHoAiU+ZYfTvo0tsdBRiA2kbMDQ3J4wACZmaiR9HzlIDDlt3j1HTGSFH7yzoAbVsBpUGgeCRUkzRS8p0/NjKy6kRJ3KhVhKoABW+oAE7ljRO9AbWcQKJJNQwRfcERgiMERgiMERgiMERgiMERgiMESj+JA/YR7f8z/APlsJySSROn5GSZtMSFz8u334A+uBpd36hK/ynXpHgRRTZhtf/Yuw+55P2r74hTOkk2Q5GNI/KWNRHRGkAUQebHe++JUEzzR0/JRwxrFEoSNBSqOwxAEslJJJmVUePJQuQnJLC1r0iybIAH0Pf5XirjiO5NdlQ7RIGHMzLL3We/g7KBmpFtrMd7D0kfPuDwQfqMUsGf7o6G7+Vzuzz/fFZUNLvzWu5idUVnchVUEsT2A3Jx2QCTILvrN+nQ5rPZp4s0/lRjRm4dJqRNalI0340aWY1e7CyLrFmK2E1oLcxQ/axrOqv4vAyKAgmfyhJrEZAIA3pAOAouhtYUAA7DFVZKdm/DCyBbmk1Ksahr2PlszepeHvVW42oFaO+GkkULN+Ctdf+6lBUUjbFlsszerk6mbfjZVHYHDMzKlVPjjNNljBHAWVyZGMugUtggkWPU9S7cgcn2I5KFhmU8SPHGdKfEdTEtZZjuWJKkkn3JOPQD/AE7FdhhiGvFW8Uq5SnnyWrvRxSkm7KZ2R0TVBJJqS/Tpa7UE+kG63A4/zx59ou+a2ECVMhd7q46V4zeAAyJO0OwKvGSy2d9JGoitzocVwARxgAVkRI0zV74F6plBImW/MkPG9hXjMUsrONQXSfVoUEX2Yj2G8GlCoC1LEojBEYIjBEYIjBEYIjBEYIjBEYIjBEYIjBEYIjBFB6r0mPMBBKCVRtVA1Zojf5b4IpGVyyRqFjVUUdlFDBF2wRGCIwRRs9kY5l0yoHW7phYxriQmRBJwmtUWCyKJPE0mfht4f8o5p5YNDfm5fKZhR8vYDT308/LGDYEMEGVRksomGgcTXNaKAZUrKvyoP4g+J/zEc2UyfrMRU5mWgURVdbQavTKzH0FeNmDVvV2EeGb/AAF8vpZqz6R5E0dRktTAuWJEgc/qY7MrnsRtQobVWkTld/tQZAEm/wAX1uYOqtEP2xLxj/m6aZRyfMAAFDnUoG3I21EpVzlcykiK8bq6MLVlNgj3BHOCLrgiz78Ucu8jZYxxSTAeaGWO7O8VixxYVhfIo9xWIJohJAokXMdE9BEeSzGoLtqy77e1/wDuOMZFxOtPhOEZeyn+Esr5bBlilaIq9MscjqN410qwXceirrscQJZX7X6KBnK7n6Ln1Lp88nmKMvOSzGv2Di7cUdwABXv/AE4xDRSalkgNk69A8AxBnzLmWPMSNeqOdrQAaSt2V3NkgClvSNhiTnNAJFXreHpAKj6hm49yTZikvit5YmIArgVzgpKM/HmYR5v5tTFGhLh8trdqB3Hlum/egps4KFDg8RzEIQkUgljkkQkSQtSGMEMjK5Bt+b4HzxE1hEeGK96NnvPgim06fNjV9N3WoA1dC/rQxKzKm4IjBEYIjBEYIjBEYIjBEYIjBEYIjBEYIjBEYIjBEYIvLsACSQABZJ4AwRZ9nOsN1LODKIzxZKn80r6XzGnYoDs0UdiiR6mFjYGyRTOqdJSHpuYKxiPWEAQbBEVlEafKhbH/ALnY42PNeEaWUbOaPA3T0myr3YYStpddmW447ogVR7qRR7g41pVdOusYU8vMFNMnpRyaVzR9L3shYCrPpJIF2QMBmgdI0CPw8yTJBCqOuiGMRSlDqWWRFCNW22hgQWFFjsbAGI1WInOac8SskqZ3waWk8xMy8ba3cUor9ozFr3vgpuCDcan5YlFNyvh0q8zmXUZtQPprYggDdjqq7s4jRTOqiHwkwUrHmnTb0mmJvSq+o67cCrAsEekXS4mdVCk9N8NGKUP5zMitaxVSrswAHq+erf8AVqOwNDGSK06VkBDHoBsa5G4r45GevtqrEopmCLOvxw6SZenvMtl4gqooWyTLPlxY7hhpoV/EcEUH8K/A2W/KzDMJHmgM1MqmWJTp0N5ZIsn4gik18hvWFUWoRRhVCqAFUUABQAHAGCL3giMERgiMERgiMERgiMERgiMERgiMERgiMERgiMERgi+MoOxFjBF+bfGWdmjzRaJ3DKZqCFt7Law2ghq0AHnYAnDikLu6pzF7qw6iM9lWkV8w8sTmNZXdGqndaq3ZRWkAaQPjNnbDIzv8KSM+V8r6rRfBvUZIICDl2Op9Q9QGxVQNjuLKk/T24Cc5IZqJ496v5sUYaMx05NlgbOngfY39sBPRGjdN3hHKmOBuweed1FVStK5SvkVoj5EYLEK7wUowRGCIwRGCLnPOqC3YKLAsnuTQwRV2fkXM5aUQygFlKhrqiRt222IPHBB3BxKg7KnymRnTQjZqOllVnTWLFzMVWwi2CoVNNLbWfkYkQi5Pk5451P5tY1kZzQJYyKXYq26kDR5qpQNH0+oUBiQVIC9/lc6ojvOwhjIWaqAdS7vpUFTRCFSW3sKRQvUIKTTPNnY1oM6gklQL3JCliAPfSpNfLBJLtG4YAgggiwRwQeKwResERgiMERgiMERgiMERgiMERgiMERgiMERgiMES11/pudeRjlplRW0bMTsUYHYV+oFtQJ30qNt7J1VYPBzNmEleOAgAa18pAHZmi8xiApN0JCDqG5A4JsCii/8AApVmMcMAt2LBlRgymYFa1ISpWIvVUA2m9QGBKjNdX8D0semGDWsMalmFjWok8y1qn1Fk3P8AD2rDNSu+Q8KzJNG5TLaFBB0xIrG9BN+lgBYYUvYDe98QQnJM/RI51iAzLrJLZtlXSDvtQs4kop+CIwRGCIwRGCKJ1HIiULvRRtQsWN1ZGB3HKOw52JB7VgipMx4JgdWVnlIaid13ICAGtNbKirVUeSCxJwUzXU+DsufOvUfPZWf4R8EhkFUu27EXzR5vfEzULpmPCeXeNEcE+WsgU3RHmOruRQGkkqNloAEgCtsQapMqNmfA+XetRc6Qa+HYsqqxHp2sImw9I0gAAWCmhqrODoqIiKmxR2kBIG7EOLaqses7bbAYIpuTy4jRUBJ0jk8nBF2wRGCIwRGCIwRGCIwRGCIwRGCIwRGCIwRGCIwRGCIwRGCIwRGCIwRGCIwRGCIwRGCIwRGCIwRGCIwRGCIwRGCIwRGCIwRGCIwRGCL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108" y="1628800"/>
            <a:ext cx="26289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732240" y="4725144"/>
            <a:ext cx="2016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N. Dao and Y. Sun, “User-selection algorithms for multiuser precoding,”</a:t>
            </a:r>
          </a:p>
          <a:p>
            <a:r>
              <a:rPr lang="nl-NL" sz="1200" dirty="0"/>
              <a:t>IEEE Trans. Veh. Technol., vol. 59, no. 7, Sep. 2010.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5297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Precoding and Related Techniques (1/2)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9969" y="1340768"/>
            <a:ext cx="8229600" cy="5069160"/>
          </a:xfrm>
        </p:spPr>
        <p:txBody>
          <a:bodyPr>
            <a:normAutofit/>
          </a:bodyPr>
          <a:lstStyle/>
          <a:p>
            <a:r>
              <a:rPr lang="en-GB" dirty="0" smtClean="0"/>
              <a:t>Main goals: </a:t>
            </a:r>
          </a:p>
          <a:p>
            <a:pPr lvl="1"/>
            <a:r>
              <a:rPr lang="en-GB" dirty="0" smtClean="0"/>
              <a:t>Mitigation of the multiuser interference.</a:t>
            </a:r>
          </a:p>
          <a:p>
            <a:pPr lvl="1"/>
            <a:r>
              <a:rPr lang="en-GB" dirty="0" smtClean="0"/>
              <a:t>Increase in the achievable sum-rates.</a:t>
            </a:r>
          </a:p>
          <a:p>
            <a:r>
              <a:rPr lang="en-GB" dirty="0" smtClean="0"/>
              <a:t>Transmit matched filter: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 N</a:t>
            </a:r>
            <a:r>
              <a:rPr lang="en-GB" baseline="-25000" dirty="0"/>
              <a:t>A</a:t>
            </a:r>
            <a:r>
              <a:rPr lang="en-GB" dirty="0"/>
              <a:t> </a:t>
            </a:r>
            <a:r>
              <a:rPr lang="en-GB" dirty="0" smtClean="0"/>
              <a:t>x K N</a:t>
            </a:r>
            <a:r>
              <a:rPr lang="en-GB" baseline="-25000" dirty="0" smtClean="0"/>
              <a:t>U</a:t>
            </a:r>
            <a:r>
              <a:rPr lang="en-GB" dirty="0" smtClean="0"/>
              <a:t> </a:t>
            </a:r>
            <a:r>
              <a:rPr lang="en-GB" dirty="0"/>
              <a:t>matrix </a:t>
            </a:r>
            <a:r>
              <a:rPr lang="en-GB" b="1" dirty="0"/>
              <a:t>H</a:t>
            </a:r>
            <a:r>
              <a:rPr lang="en-GB" dirty="0"/>
              <a:t> contains the parameters </a:t>
            </a:r>
            <a:r>
              <a:rPr lang="en-GB" dirty="0" smtClean="0"/>
              <a:t>of all </a:t>
            </a:r>
            <a:r>
              <a:rPr lang="en-GB" dirty="0"/>
              <a:t>the channels and the N</a:t>
            </a:r>
            <a:r>
              <a:rPr lang="en-GB" baseline="-25000" dirty="0"/>
              <a:t>A</a:t>
            </a:r>
            <a:r>
              <a:rPr lang="en-GB" dirty="0"/>
              <a:t> x </a:t>
            </a:r>
            <a:r>
              <a:rPr lang="en-GB" dirty="0" smtClean="0"/>
              <a:t>1 </a:t>
            </a:r>
            <a:r>
              <a:rPr lang="en-GB" dirty="0"/>
              <a:t>vector </a:t>
            </a:r>
            <a:r>
              <a:rPr lang="en-GB" b="1" dirty="0"/>
              <a:t>x</a:t>
            </a:r>
            <a:r>
              <a:rPr lang="en-GB" dirty="0"/>
              <a:t>[</a:t>
            </a:r>
            <a:r>
              <a:rPr lang="en-GB" dirty="0" err="1"/>
              <a:t>i</a:t>
            </a:r>
            <a:r>
              <a:rPr lang="en-GB" dirty="0"/>
              <a:t>] represents the </a:t>
            </a:r>
            <a:r>
              <a:rPr lang="en-GB" dirty="0" smtClean="0"/>
              <a:t>data processed.</a:t>
            </a:r>
          </a:p>
          <a:p>
            <a:r>
              <a:rPr lang="en-GB" dirty="0" smtClean="0"/>
              <a:t>Linear precoding: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/>
              <a:t>where the N</a:t>
            </a:r>
            <a:r>
              <a:rPr lang="en-GB" baseline="-25000" dirty="0"/>
              <a:t>A</a:t>
            </a:r>
            <a:r>
              <a:rPr lang="en-GB" dirty="0"/>
              <a:t> x </a:t>
            </a:r>
            <a:r>
              <a:rPr lang="en-GB" dirty="0" smtClean="0"/>
              <a:t>NU precoding matrix </a:t>
            </a:r>
            <a:r>
              <a:rPr lang="en-GB" b="1" dirty="0" err="1" smtClean="0"/>
              <a:t>W</a:t>
            </a:r>
            <a:r>
              <a:rPr lang="en-GB" baseline="-25000" dirty="0" err="1" smtClean="0"/>
              <a:t>k</a:t>
            </a:r>
            <a:r>
              <a:rPr lang="en-GB" dirty="0" smtClean="0"/>
              <a:t> is a function of the channels.</a:t>
            </a:r>
          </a:p>
          <a:p>
            <a:r>
              <a:rPr lang="en-GB" dirty="0" smtClean="0"/>
              <a:t>Block diagonalization precoding: </a:t>
            </a:r>
          </a:p>
          <a:p>
            <a:pPr lvl="1"/>
            <a:r>
              <a:rPr lang="en-GB" dirty="0" smtClean="0"/>
              <a:t>Improved BER and sum-rate performance over linear MMSE or ZF precoding.</a:t>
            </a:r>
          </a:p>
          <a:p>
            <a:pPr lvl="1"/>
            <a:r>
              <a:rPr lang="en-GB" dirty="0" smtClean="0"/>
              <a:t>Computational complexity of original BD is high for large systems.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832" y="2667000"/>
            <a:ext cx="128587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74775"/>
            <a:ext cx="29622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83568" y="638132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K. </a:t>
            </a:r>
            <a:r>
              <a:rPr lang="en-GB" sz="1200" dirty="0" err="1"/>
              <a:t>Zu</a:t>
            </a:r>
            <a:r>
              <a:rPr lang="en-GB" sz="1200" dirty="0"/>
              <a:t>, R. C. de </a:t>
            </a:r>
            <a:r>
              <a:rPr lang="en-GB" sz="1200" dirty="0" err="1"/>
              <a:t>Lamare</a:t>
            </a:r>
            <a:r>
              <a:rPr lang="en-GB" sz="1200" dirty="0"/>
              <a:t> and M. </a:t>
            </a:r>
            <a:r>
              <a:rPr lang="en-GB" sz="1200" dirty="0" err="1"/>
              <a:t>Haardt</a:t>
            </a:r>
            <a:r>
              <a:rPr lang="en-GB" sz="1200" dirty="0"/>
              <a:t>, “Generalized design </a:t>
            </a:r>
            <a:r>
              <a:rPr lang="en-GB" sz="1200" dirty="0" smtClean="0"/>
              <a:t>of low- </a:t>
            </a:r>
            <a:r>
              <a:rPr lang="en-GB" sz="1200" dirty="0"/>
              <a:t>complexity block diagonalization type precoding algorithms </a:t>
            </a:r>
            <a:r>
              <a:rPr lang="en-GB" sz="1200" dirty="0" smtClean="0"/>
              <a:t>for </a:t>
            </a:r>
            <a:r>
              <a:rPr lang="fr-FR" sz="1200" dirty="0" smtClean="0"/>
              <a:t>multiuser </a:t>
            </a:r>
            <a:r>
              <a:rPr lang="fr-FR" sz="1200" dirty="0"/>
              <a:t>MIMO systems”, IEEE Trans. Communications, 2013.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7079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Precoding and Related Techniques </a:t>
            </a:r>
            <a:r>
              <a:rPr lang="en-GB" dirty="0" smtClean="0"/>
              <a:t>(2/2</a:t>
            </a:r>
            <a:r>
              <a:rPr lang="en-GB" dirty="0"/>
              <a:t>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2600"/>
              </a:lnSpc>
            </a:pPr>
            <a:r>
              <a:rPr lang="en-GB" dirty="0" smtClean="0"/>
              <a:t>Tomlinson-</a:t>
            </a:r>
            <a:r>
              <a:rPr lang="en-GB" dirty="0" err="1" smtClean="0"/>
              <a:t>Harashima</a:t>
            </a:r>
            <a:r>
              <a:rPr lang="en-GB" dirty="0" smtClean="0"/>
              <a:t> precoding:</a:t>
            </a:r>
          </a:p>
          <a:p>
            <a:pPr>
              <a:lnSpc>
                <a:spcPts val="2600"/>
              </a:lnSpc>
            </a:pPr>
            <a:endParaRPr lang="en-GB" dirty="0"/>
          </a:p>
          <a:p>
            <a:pPr marL="0" indent="0">
              <a:lnSpc>
                <a:spcPts val="2600"/>
              </a:lnSpc>
              <a:buNone/>
            </a:pPr>
            <a:r>
              <a:rPr lang="en-GB" dirty="0" smtClean="0"/>
              <a:t>where </a:t>
            </a:r>
            <a:r>
              <a:rPr lang="en-GB" b="1" dirty="0"/>
              <a:t>F</a:t>
            </a:r>
            <a:r>
              <a:rPr lang="en-GB" dirty="0"/>
              <a:t> is the N</a:t>
            </a:r>
            <a:r>
              <a:rPr lang="en-GB" baseline="-25000" dirty="0"/>
              <a:t>A</a:t>
            </a:r>
            <a:r>
              <a:rPr lang="en-GB" dirty="0"/>
              <a:t> x K N</a:t>
            </a:r>
            <a:r>
              <a:rPr lang="en-GB" baseline="-25000" dirty="0"/>
              <a:t>U</a:t>
            </a:r>
            <a:r>
              <a:rPr lang="en-GB" dirty="0"/>
              <a:t> </a:t>
            </a:r>
            <a:r>
              <a:rPr lang="en-GB" dirty="0" err="1" smtClean="0"/>
              <a:t>feedforward</a:t>
            </a:r>
            <a:r>
              <a:rPr lang="en-GB" dirty="0" smtClean="0"/>
              <a:t> matrix obtained </a:t>
            </a:r>
            <a:r>
              <a:rPr lang="en-GB" dirty="0"/>
              <a:t>by an LQ decomposition of the </a:t>
            </a:r>
            <a:r>
              <a:rPr lang="en-GB" dirty="0" smtClean="0"/>
              <a:t>channel matrix </a:t>
            </a:r>
            <a:r>
              <a:rPr lang="en-GB" b="1" dirty="0"/>
              <a:t>H</a:t>
            </a:r>
            <a:r>
              <a:rPr lang="en-GB" dirty="0"/>
              <a:t> and the </a:t>
            </a:r>
            <a:r>
              <a:rPr lang="en-GB" dirty="0" smtClean="0"/>
              <a:t>input </a:t>
            </a:r>
            <a:r>
              <a:rPr lang="en-GB" dirty="0"/>
              <a:t>is </a:t>
            </a:r>
            <a:r>
              <a:rPr lang="en-GB" dirty="0" smtClean="0"/>
              <a:t>computed element-by-element by</a:t>
            </a:r>
          </a:p>
          <a:p>
            <a:pPr marL="0" indent="0">
              <a:lnSpc>
                <a:spcPts val="2600"/>
              </a:lnSpc>
              <a:buNone/>
            </a:pPr>
            <a:endParaRPr lang="en-GB" sz="1800" dirty="0"/>
          </a:p>
          <a:p>
            <a:pPr marL="0" indent="0">
              <a:lnSpc>
                <a:spcPts val="2600"/>
              </a:lnSpc>
              <a:buNone/>
            </a:pPr>
            <a:endParaRPr lang="en-GB" sz="1800" dirty="0" smtClean="0"/>
          </a:p>
          <a:p>
            <a:pPr marL="0" indent="0">
              <a:lnSpc>
                <a:spcPts val="2600"/>
              </a:lnSpc>
              <a:buNone/>
            </a:pPr>
            <a:r>
              <a:rPr lang="en-GB" dirty="0"/>
              <a:t>where </a:t>
            </a:r>
            <a:r>
              <a:rPr lang="en-GB" dirty="0" err="1"/>
              <a:t>b</a:t>
            </a:r>
            <a:r>
              <a:rPr lang="en-GB" baseline="-25000" dirty="0" err="1"/>
              <a:t>lq</a:t>
            </a:r>
            <a:r>
              <a:rPr lang="en-GB" dirty="0"/>
              <a:t> are the elements of the K N</a:t>
            </a:r>
            <a:r>
              <a:rPr lang="en-GB" baseline="-25000" dirty="0"/>
              <a:t>U</a:t>
            </a:r>
            <a:r>
              <a:rPr lang="en-GB" dirty="0"/>
              <a:t> </a:t>
            </a:r>
            <a:r>
              <a:rPr lang="en-GB" dirty="0" smtClean="0"/>
              <a:t>x </a:t>
            </a:r>
            <a:r>
              <a:rPr lang="en-GB" dirty="0"/>
              <a:t>K N</a:t>
            </a:r>
            <a:r>
              <a:rPr lang="en-GB" baseline="-25000" dirty="0"/>
              <a:t>U</a:t>
            </a:r>
            <a:r>
              <a:rPr lang="en-GB" dirty="0" smtClean="0"/>
              <a:t> lower triangular </a:t>
            </a:r>
            <a:r>
              <a:rPr lang="en-GB" dirty="0"/>
              <a:t>matrix </a:t>
            </a:r>
            <a:r>
              <a:rPr lang="en-GB" b="1" dirty="0"/>
              <a:t>B</a:t>
            </a:r>
            <a:r>
              <a:rPr lang="en-GB" dirty="0"/>
              <a:t> that can also be obtained by an </a:t>
            </a:r>
            <a:r>
              <a:rPr lang="en-GB" dirty="0" smtClean="0"/>
              <a:t>LQ decomposition.</a:t>
            </a:r>
          </a:p>
          <a:p>
            <a:pPr>
              <a:lnSpc>
                <a:spcPts val="2600"/>
              </a:lnSpc>
            </a:pPr>
            <a:r>
              <a:rPr lang="en-GB" dirty="0" smtClean="0"/>
              <a:t>Vector perturbation precoding:</a:t>
            </a:r>
          </a:p>
          <a:p>
            <a:pPr>
              <a:lnSpc>
                <a:spcPts val="2600"/>
              </a:lnSpc>
            </a:pPr>
            <a:endParaRPr lang="en-GB" dirty="0"/>
          </a:p>
          <a:p>
            <a:pPr marL="0" indent="0">
              <a:lnSpc>
                <a:spcPts val="2600"/>
              </a:lnSpc>
              <a:buNone/>
            </a:pPr>
            <a:r>
              <a:rPr lang="en-GB" dirty="0" smtClean="0"/>
              <a:t>where </a:t>
            </a:r>
            <a:r>
              <a:rPr lang="en-GB" b="1" dirty="0"/>
              <a:t>W</a:t>
            </a:r>
            <a:r>
              <a:rPr lang="en-GB" dirty="0"/>
              <a:t> is a</a:t>
            </a:r>
            <a:r>
              <a:rPr lang="en-GB" dirty="0" smtClean="0"/>
              <a:t> </a:t>
            </a:r>
            <a:r>
              <a:rPr lang="en-GB" dirty="0" err="1"/>
              <a:t>precoder</a:t>
            </a:r>
            <a:r>
              <a:rPr lang="en-GB" dirty="0"/>
              <a:t> such </a:t>
            </a:r>
            <a:r>
              <a:rPr lang="en-GB" dirty="0" smtClean="0"/>
              <a:t>that </a:t>
            </a:r>
            <a:r>
              <a:rPr lang="en-GB" dirty="0" err="1" smtClean="0"/>
              <a:t>Tr</a:t>
            </a:r>
            <a:r>
              <a:rPr lang="en-GB" dirty="0" smtClean="0"/>
              <a:t>(</a:t>
            </a:r>
            <a:r>
              <a:rPr lang="en-GB" b="1" dirty="0" smtClean="0"/>
              <a:t>W</a:t>
            </a:r>
            <a:r>
              <a:rPr lang="en-GB" baseline="30000" dirty="0" smtClean="0"/>
              <a:t>H</a:t>
            </a:r>
            <a:r>
              <a:rPr lang="en-GB" b="1" dirty="0" smtClean="0"/>
              <a:t>W</a:t>
            </a:r>
            <a:r>
              <a:rPr lang="en-GB" dirty="0"/>
              <a:t>) </a:t>
            </a:r>
            <a:r>
              <a:rPr lang="en-GB" dirty="0" smtClean="0"/>
              <a:t>≤ </a:t>
            </a:r>
            <a:r>
              <a:rPr lang="en-GB" dirty="0"/>
              <a:t>P, the scalar A </a:t>
            </a:r>
            <a:r>
              <a:rPr lang="en-GB" dirty="0" smtClean="0"/>
              <a:t>depends on the constellation </a:t>
            </a:r>
            <a:r>
              <a:rPr lang="en-GB" dirty="0"/>
              <a:t>size </a:t>
            </a:r>
            <a:r>
              <a:rPr lang="en-GB" dirty="0" smtClean="0"/>
              <a:t> </a:t>
            </a:r>
            <a:r>
              <a:rPr lang="en-GB" dirty="0"/>
              <a:t>and CZK is </a:t>
            </a:r>
            <a:r>
              <a:rPr lang="en-GB" dirty="0" smtClean="0"/>
              <a:t>the K-dimensional </a:t>
            </a:r>
            <a:r>
              <a:rPr lang="en-GB" dirty="0"/>
              <a:t>complex lattice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678" y="1949231"/>
            <a:ext cx="1291580" cy="35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40968"/>
            <a:ext cx="4796756" cy="742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264" y="4953083"/>
            <a:ext cx="3672408" cy="41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11560" y="609329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K. </a:t>
            </a:r>
            <a:r>
              <a:rPr lang="en-GB" sz="1200" dirty="0" err="1"/>
              <a:t>Zu</a:t>
            </a:r>
            <a:r>
              <a:rPr lang="en-GB" sz="1200" dirty="0"/>
              <a:t>, R. C. de </a:t>
            </a:r>
            <a:r>
              <a:rPr lang="en-GB" sz="1200" dirty="0" err="1"/>
              <a:t>Lamare</a:t>
            </a:r>
            <a:r>
              <a:rPr lang="en-GB" sz="1200" dirty="0"/>
              <a:t> and M. </a:t>
            </a:r>
            <a:r>
              <a:rPr lang="en-GB" sz="1200" dirty="0" err="1"/>
              <a:t>Haardt</a:t>
            </a:r>
            <a:r>
              <a:rPr lang="en-GB" sz="1200" dirty="0"/>
              <a:t> </a:t>
            </a:r>
            <a:r>
              <a:rPr lang="en-GB" sz="1200" dirty="0" smtClean="0"/>
              <a:t>, “Multi-Branch </a:t>
            </a:r>
            <a:r>
              <a:rPr lang="en-GB" sz="1200" dirty="0"/>
              <a:t>Tomlinson-</a:t>
            </a:r>
            <a:r>
              <a:rPr lang="en-GB" sz="1200" dirty="0" err="1"/>
              <a:t>Harashima</a:t>
            </a:r>
            <a:r>
              <a:rPr lang="en-GB" sz="1200" dirty="0"/>
              <a:t> Precoding Design for MU-MIMO Systems: Theory and </a:t>
            </a:r>
            <a:r>
              <a:rPr lang="en-GB" sz="1200" dirty="0" smtClean="0"/>
              <a:t>Algorithm”, </a:t>
            </a:r>
            <a:r>
              <a:rPr lang="fr-FR" sz="1200" dirty="0"/>
              <a:t>IEEE Trans. Communications, </a:t>
            </a:r>
            <a:r>
              <a:rPr lang="fr-FR" sz="1200" dirty="0" smtClean="0"/>
              <a:t>2014 (to appear).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0945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Simulation Results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3322712" cy="4349080"/>
          </a:xfrm>
        </p:spPr>
        <p:txBody>
          <a:bodyPr/>
          <a:lstStyle/>
          <a:p>
            <a:r>
              <a:rPr lang="en-GB" dirty="0"/>
              <a:t>Sum-rate performance against SNR of precoding algorithms </a:t>
            </a:r>
            <a:endParaRPr lang="en-GB" dirty="0"/>
          </a:p>
          <a:p>
            <a:r>
              <a:rPr lang="en-GB" dirty="0" smtClean="0"/>
              <a:t>Scenario: </a:t>
            </a:r>
            <a:r>
              <a:rPr lang="en-GB" i="1" dirty="0"/>
              <a:t>N</a:t>
            </a:r>
            <a:r>
              <a:rPr lang="en-GB" i="1" baseline="-25000" dirty="0"/>
              <a:t>A</a:t>
            </a:r>
            <a:r>
              <a:rPr lang="en-GB" i="1" dirty="0"/>
              <a:t> </a:t>
            </a:r>
            <a:r>
              <a:rPr lang="en-GB" dirty="0"/>
              <a:t>= 128, </a:t>
            </a:r>
            <a:r>
              <a:rPr lang="en-GB" i="1" dirty="0"/>
              <a:t>K </a:t>
            </a:r>
            <a:r>
              <a:rPr lang="en-GB" dirty="0"/>
              <a:t>= 8 users and </a:t>
            </a:r>
            <a:r>
              <a:rPr lang="en-GB" i="1" dirty="0"/>
              <a:t>N</a:t>
            </a:r>
            <a:r>
              <a:rPr lang="en-GB" i="1" baseline="-25000" dirty="0"/>
              <a:t>U</a:t>
            </a:r>
            <a:r>
              <a:rPr lang="en-GB" i="1" dirty="0"/>
              <a:t> </a:t>
            </a:r>
            <a:r>
              <a:rPr lang="en-GB" dirty="0"/>
              <a:t>= 8 antenna elements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72815"/>
            <a:ext cx="5256584" cy="4343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27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Receive </a:t>
            </a:r>
            <a:r>
              <a:rPr lang="en-GB" dirty="0" smtClean="0"/>
              <a:t>Processing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Parameter </a:t>
            </a:r>
            <a:r>
              <a:rPr lang="en-GB" dirty="0"/>
              <a:t>e</a:t>
            </a:r>
            <a:r>
              <a:rPr lang="en-GB" dirty="0" smtClean="0"/>
              <a:t>stimation techniques:</a:t>
            </a:r>
          </a:p>
          <a:p>
            <a:pPr lvl="1"/>
            <a:r>
              <a:rPr lang="en-GB" dirty="0" smtClean="0"/>
              <a:t>Channel estimation.</a:t>
            </a:r>
          </a:p>
          <a:p>
            <a:pPr lvl="1"/>
            <a:r>
              <a:rPr lang="en-GB" dirty="0" smtClean="0"/>
              <a:t>Estimation of receive filter parameters.</a:t>
            </a:r>
            <a:endParaRPr lang="en-GB" dirty="0"/>
          </a:p>
          <a:p>
            <a:r>
              <a:rPr lang="en-GB" dirty="0" smtClean="0"/>
              <a:t>Detection strategies:</a:t>
            </a:r>
            <a:endParaRPr lang="en-GB" dirty="0" smtClean="0"/>
          </a:p>
          <a:p>
            <a:pPr lvl="1"/>
            <a:r>
              <a:rPr lang="en-GB" dirty="0" smtClean="0"/>
              <a:t>ML detection.</a:t>
            </a:r>
            <a:endParaRPr lang="en-GB" dirty="0" smtClean="0"/>
          </a:p>
          <a:p>
            <a:pPr lvl="1"/>
            <a:r>
              <a:rPr lang="en-GB" dirty="0" smtClean="0"/>
              <a:t>Suboptimal detection</a:t>
            </a:r>
            <a:r>
              <a:rPr lang="en-GB" dirty="0" smtClean="0"/>
              <a:t>.</a:t>
            </a:r>
            <a:endParaRPr lang="en-GB" dirty="0" smtClean="0"/>
          </a:p>
          <a:p>
            <a:r>
              <a:rPr lang="en-GB" dirty="0" smtClean="0"/>
              <a:t>Error control coding:</a:t>
            </a:r>
            <a:endParaRPr lang="en-GB" dirty="0" smtClean="0"/>
          </a:p>
          <a:p>
            <a:pPr lvl="1"/>
            <a:r>
              <a:rPr lang="en-GB" dirty="0" smtClean="0"/>
              <a:t>Channel codes.</a:t>
            </a:r>
            <a:endParaRPr lang="en-GB" dirty="0" smtClean="0"/>
          </a:p>
          <a:p>
            <a:pPr lvl="1"/>
            <a:r>
              <a:rPr lang="en-GB" dirty="0" smtClean="0"/>
              <a:t>Iterativ</a:t>
            </a:r>
            <a:r>
              <a:rPr lang="en-GB" dirty="0" smtClean="0"/>
              <a:t>e detection and decoding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Mitigation of RF impairments</a:t>
            </a:r>
          </a:p>
          <a:p>
            <a:pPr lvl="1"/>
            <a:r>
              <a:rPr lang="en-GB" dirty="0"/>
              <a:t>I/Q imbalances in the RF chains of </a:t>
            </a:r>
            <a:r>
              <a:rPr lang="en-GB" dirty="0" smtClean="0"/>
              <a:t>large arrays.</a:t>
            </a:r>
          </a:p>
          <a:p>
            <a:pPr lvl="1"/>
            <a:r>
              <a:rPr lang="en-GB" dirty="0" smtClean="0"/>
              <a:t>Mutual coupling between antenna elements  in compac</a:t>
            </a:r>
            <a:r>
              <a:rPr lang="en-GB" dirty="0" smtClean="0"/>
              <a:t>t arrays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2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Parameter </a:t>
            </a:r>
            <a:r>
              <a:rPr lang="en-GB" dirty="0" smtClean="0"/>
              <a:t>Estimation </a:t>
            </a:r>
            <a:r>
              <a:rPr lang="en-GB" dirty="0"/>
              <a:t>T</a:t>
            </a:r>
            <a:r>
              <a:rPr lang="en-GB" dirty="0" smtClean="0"/>
              <a:t>echniques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Channel estimation:</a:t>
            </a:r>
          </a:p>
          <a:p>
            <a:pPr lvl="1"/>
            <a:r>
              <a:rPr lang="en-GB" dirty="0" smtClean="0"/>
              <a:t>Semi-blind techniques to deal with pilot contamination.</a:t>
            </a:r>
          </a:p>
          <a:p>
            <a:pPr lvl="1"/>
            <a:r>
              <a:rPr lang="en-GB" dirty="0" smtClean="0"/>
              <a:t>Superimposed training techniques.</a:t>
            </a:r>
          </a:p>
          <a:p>
            <a:endParaRPr lang="en-GB" dirty="0" smtClean="0"/>
          </a:p>
          <a:p>
            <a:r>
              <a:rPr lang="en-GB" dirty="0" smtClean="0"/>
              <a:t>Receive filter parameter estimation:</a:t>
            </a:r>
          </a:p>
          <a:p>
            <a:pPr lvl="1"/>
            <a:r>
              <a:rPr lang="en-GB" dirty="0" smtClean="0"/>
              <a:t>Reduced-rank techniques.</a:t>
            </a:r>
          </a:p>
          <a:p>
            <a:pPr lvl="1"/>
            <a:r>
              <a:rPr lang="en-GB" dirty="0" smtClean="0"/>
              <a:t>Sparsity-aware algorithms.</a:t>
            </a:r>
          </a:p>
          <a:p>
            <a:pPr lvl="1"/>
            <a:r>
              <a:rPr lang="en-GB" dirty="0" smtClean="0"/>
              <a:t>Low-complexity adaptive techniques for estimating and tracking parameters in the presence of mobility.</a:t>
            </a:r>
          </a:p>
          <a:p>
            <a:pPr lvl="1"/>
            <a:endParaRPr lang="en-GB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3568" y="5085184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H. Qian and S. N. </a:t>
            </a:r>
            <a:r>
              <a:rPr lang="en-GB" sz="1200" dirty="0" err="1"/>
              <a:t>Batalama</a:t>
            </a:r>
            <a:r>
              <a:rPr lang="en-GB" sz="1200" dirty="0"/>
              <a:t>, “Data-record-based criteria for </a:t>
            </a:r>
            <a:r>
              <a:rPr lang="en-GB" sz="1200" dirty="0" smtClean="0"/>
              <a:t>the selection </a:t>
            </a:r>
            <a:r>
              <a:rPr lang="en-GB" sz="1200" dirty="0"/>
              <a:t>of an auxiliary vector estimator of the MMSE/MVDR filter</a:t>
            </a:r>
            <a:r>
              <a:rPr lang="en-GB" sz="1200" dirty="0" smtClean="0"/>
              <a:t>,” IEEE </a:t>
            </a:r>
            <a:r>
              <a:rPr lang="en-GB" sz="1200" dirty="0"/>
              <a:t>Trans. </a:t>
            </a:r>
            <a:r>
              <a:rPr lang="en-GB" sz="1200" dirty="0" err="1"/>
              <a:t>Commun</a:t>
            </a:r>
            <a:r>
              <a:rPr lang="en-GB" sz="1200" dirty="0"/>
              <a:t>., vol. 51, no. 10, pp. 1700–1708, Oct. 2003.</a:t>
            </a:r>
          </a:p>
          <a:p>
            <a:r>
              <a:rPr lang="en-GB" sz="1200" dirty="0" smtClean="0"/>
              <a:t>Y</a:t>
            </a:r>
            <a:r>
              <a:rPr lang="en-GB" sz="1200" dirty="0"/>
              <a:t>. Sun, V. </a:t>
            </a:r>
            <a:r>
              <a:rPr lang="en-GB" sz="1200" dirty="0" err="1"/>
              <a:t>Tripathi</a:t>
            </a:r>
            <a:r>
              <a:rPr lang="en-GB" sz="1200" dirty="0"/>
              <a:t>, and M. L. </a:t>
            </a:r>
            <a:r>
              <a:rPr lang="en-GB" sz="1200" dirty="0" err="1"/>
              <a:t>Honig</a:t>
            </a:r>
            <a:r>
              <a:rPr lang="en-GB" sz="1200" dirty="0"/>
              <a:t>, “Adaptive, iterative, </a:t>
            </a:r>
            <a:r>
              <a:rPr lang="en-GB" sz="1200" dirty="0" smtClean="0"/>
              <a:t>reduced-rank (</a:t>
            </a:r>
            <a:r>
              <a:rPr lang="en-GB" sz="1200" dirty="0"/>
              <a:t>turbo) equalization,” IEEE Trans. Wireless </a:t>
            </a:r>
            <a:r>
              <a:rPr lang="en-GB" sz="1200" dirty="0" err="1"/>
              <a:t>Commun</a:t>
            </a:r>
            <a:r>
              <a:rPr lang="en-GB" sz="1200" dirty="0"/>
              <a:t>., vol. 4, no. 6</a:t>
            </a:r>
            <a:r>
              <a:rPr lang="en-GB" sz="1200" dirty="0" smtClean="0"/>
              <a:t>, pp</a:t>
            </a:r>
            <a:r>
              <a:rPr lang="en-GB" sz="1200" dirty="0"/>
              <a:t>. 2789–2800, Nov. 2005.</a:t>
            </a:r>
          </a:p>
          <a:p>
            <a:r>
              <a:rPr lang="en-GB" sz="1200" dirty="0" smtClean="0"/>
              <a:t>R</a:t>
            </a:r>
            <a:r>
              <a:rPr lang="en-GB" sz="1200" dirty="0"/>
              <a:t>. C. de </a:t>
            </a:r>
            <a:r>
              <a:rPr lang="en-GB" sz="1200" dirty="0" err="1"/>
              <a:t>Lamare</a:t>
            </a:r>
            <a:r>
              <a:rPr lang="en-GB" sz="1200" dirty="0"/>
              <a:t> and R. </a:t>
            </a:r>
            <a:r>
              <a:rPr lang="en-GB" sz="1200" dirty="0" err="1"/>
              <a:t>Sampaio-Neto</a:t>
            </a:r>
            <a:r>
              <a:rPr lang="en-GB" sz="1200" dirty="0"/>
              <a:t>, “Adaptive reduced-rank </a:t>
            </a:r>
            <a:r>
              <a:rPr lang="en-GB" sz="1200" dirty="0" smtClean="0"/>
              <a:t>processing based </a:t>
            </a:r>
            <a:r>
              <a:rPr lang="en-GB" sz="1200" dirty="0"/>
              <a:t>on joint and iterative interpolation, decimation, </a:t>
            </a:r>
            <a:r>
              <a:rPr lang="en-GB" sz="1200" dirty="0" smtClean="0"/>
              <a:t>and filtering</a:t>
            </a:r>
            <a:r>
              <a:rPr lang="en-GB" sz="1200" dirty="0"/>
              <a:t>,” IEEE Trans. Signal Process., vol. 57, no. 7, July 2009, pp</a:t>
            </a:r>
            <a:r>
              <a:rPr lang="en-GB" sz="1200" dirty="0" smtClean="0"/>
              <a:t>. 2503-2514</a:t>
            </a:r>
            <a:r>
              <a:rPr lang="en-GB" sz="1200" dirty="0"/>
              <a:t>.</a:t>
            </a:r>
          </a:p>
          <a:p>
            <a:r>
              <a:rPr lang="en-GB" sz="1200" dirty="0" smtClean="0"/>
              <a:t>R.C</a:t>
            </a:r>
            <a:r>
              <a:rPr lang="en-GB" sz="1200" dirty="0"/>
              <a:t>. de </a:t>
            </a:r>
            <a:r>
              <a:rPr lang="en-GB" sz="1200" dirty="0" err="1"/>
              <a:t>Lamare</a:t>
            </a:r>
            <a:r>
              <a:rPr lang="en-GB" sz="1200" dirty="0"/>
              <a:t> and R. </a:t>
            </a:r>
            <a:r>
              <a:rPr lang="en-GB" sz="1200" dirty="0" err="1"/>
              <a:t>Sampaio-Neto</a:t>
            </a:r>
            <a:r>
              <a:rPr lang="en-GB" sz="1200" dirty="0"/>
              <a:t>, “Adaptive reduced-rank </a:t>
            </a:r>
            <a:r>
              <a:rPr lang="en-GB" sz="1200" dirty="0" smtClean="0"/>
              <a:t>equalization algorithms </a:t>
            </a:r>
            <a:r>
              <a:rPr lang="en-GB" sz="1200" dirty="0"/>
              <a:t>based on alternating optimization design </a:t>
            </a:r>
            <a:r>
              <a:rPr lang="en-GB" sz="1200" dirty="0" smtClean="0"/>
              <a:t>techniques for </a:t>
            </a:r>
            <a:r>
              <a:rPr lang="en-GB" sz="1200" dirty="0"/>
              <a:t>MIMO systems,” IEEE Trans. </a:t>
            </a:r>
            <a:r>
              <a:rPr lang="en-GB" sz="1200" dirty="0" err="1"/>
              <a:t>Veh</a:t>
            </a:r>
            <a:r>
              <a:rPr lang="en-GB" sz="1200" dirty="0"/>
              <a:t>. Technol., vol. 60, no. 6, pp</a:t>
            </a:r>
            <a:r>
              <a:rPr lang="en-GB" sz="1200" dirty="0" smtClean="0"/>
              <a:t>. 2482-2494</a:t>
            </a:r>
            <a:r>
              <a:rPr lang="en-GB" sz="1200" dirty="0"/>
              <a:t>, July 2011.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06814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Detection Techniques (1/2)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Main goal: to separate the data streams of the users at the receiver</a:t>
            </a:r>
          </a:p>
          <a:p>
            <a:r>
              <a:rPr lang="en-GB" dirty="0" smtClean="0"/>
              <a:t>Optimal ML detector: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/>
              <a:t>where the KN</a:t>
            </a:r>
            <a:r>
              <a:rPr lang="en-GB" baseline="-25000" dirty="0"/>
              <a:t>U</a:t>
            </a:r>
            <a:r>
              <a:rPr lang="en-GB" dirty="0"/>
              <a:t> </a:t>
            </a:r>
            <a:r>
              <a:rPr lang="en-GB" dirty="0" smtClean="0"/>
              <a:t> x </a:t>
            </a:r>
            <a:r>
              <a:rPr lang="en-GB" dirty="0"/>
              <a:t>1 data vector </a:t>
            </a:r>
            <a:r>
              <a:rPr lang="en-GB" b="1" dirty="0"/>
              <a:t>s</a:t>
            </a:r>
            <a:r>
              <a:rPr lang="en-GB" dirty="0"/>
              <a:t>[</a:t>
            </a:r>
            <a:r>
              <a:rPr lang="en-GB" dirty="0" err="1"/>
              <a:t>i</a:t>
            </a:r>
            <a:r>
              <a:rPr lang="en-GB" dirty="0"/>
              <a:t>] contains the symbols </a:t>
            </a:r>
            <a:r>
              <a:rPr lang="en-GB" dirty="0" smtClean="0"/>
              <a:t>of all </a:t>
            </a:r>
            <a:r>
              <a:rPr lang="en-GB" dirty="0"/>
              <a:t>users.</a:t>
            </a:r>
            <a:endParaRPr lang="en-GB" dirty="0" smtClean="0"/>
          </a:p>
          <a:p>
            <a:r>
              <a:rPr lang="en-GB" dirty="0" smtClean="0"/>
              <a:t>The complexity of the ML detector grows exponentially with the constellation size and </a:t>
            </a:r>
            <a:r>
              <a:rPr lang="en-GB" dirty="0"/>
              <a:t>KN</a:t>
            </a:r>
            <a:r>
              <a:rPr lang="en-GB" baseline="-25000" dirty="0"/>
              <a:t>U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smtClean="0"/>
              <a:t>Sphere decoders are appealing in MIMO systems with small dimensions but are unlikely to be used in massive MIMO systems.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72515"/>
            <a:ext cx="3096344" cy="439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99592" y="5877272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M. O. </a:t>
            </a:r>
            <a:r>
              <a:rPr lang="en-GB" sz="1200" dirty="0" err="1"/>
              <a:t>Damen</a:t>
            </a:r>
            <a:r>
              <a:rPr lang="en-GB" sz="1200" dirty="0"/>
              <a:t>, H. E. </a:t>
            </a:r>
            <a:r>
              <a:rPr lang="en-GB" sz="1200" dirty="0" err="1"/>
              <a:t>Gamal</a:t>
            </a:r>
            <a:r>
              <a:rPr lang="en-GB" sz="1200" dirty="0"/>
              <a:t>, and G. </a:t>
            </a:r>
            <a:r>
              <a:rPr lang="en-GB" sz="1200" dirty="0" err="1"/>
              <a:t>Caire</a:t>
            </a:r>
            <a:r>
              <a:rPr lang="en-GB" sz="1200" dirty="0"/>
              <a:t>, “On maximum </a:t>
            </a:r>
            <a:r>
              <a:rPr lang="en-GB" sz="1200" dirty="0" smtClean="0"/>
              <a:t>likelihood detection </a:t>
            </a:r>
            <a:r>
              <a:rPr lang="en-GB" sz="1200" dirty="0"/>
              <a:t>and the search for the closest lattice point,” </a:t>
            </a:r>
            <a:r>
              <a:rPr lang="en-GB" sz="1200" i="1" dirty="0"/>
              <a:t>IEEE Trans</a:t>
            </a:r>
            <a:r>
              <a:rPr lang="en-GB" sz="1200" i="1" dirty="0" smtClean="0"/>
              <a:t>. Inform</a:t>
            </a:r>
            <a:r>
              <a:rPr lang="en-GB" sz="1200" i="1" dirty="0"/>
              <a:t>. Theory</a:t>
            </a:r>
            <a:r>
              <a:rPr lang="en-GB" sz="1200" dirty="0"/>
              <a:t>, vol. 49, pp. 2389–2402, Oct. 2003.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61247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5445224"/>
          </a:xfrm>
        </p:spPr>
        <p:txBody>
          <a:bodyPr>
            <a:noAutofit/>
          </a:bodyPr>
          <a:lstStyle/>
          <a:p>
            <a:r>
              <a:rPr lang="en-GB" dirty="0"/>
              <a:t>Introduction</a:t>
            </a:r>
          </a:p>
          <a:p>
            <a:r>
              <a:rPr lang="en-GB" dirty="0" smtClean="0"/>
              <a:t>Application </a:t>
            </a:r>
            <a:r>
              <a:rPr lang="en-GB" dirty="0" smtClean="0"/>
              <a:t>Scenarios and Signal Models</a:t>
            </a:r>
          </a:p>
          <a:p>
            <a:pPr lvl="1"/>
            <a:r>
              <a:rPr lang="en-GB" dirty="0" smtClean="0"/>
              <a:t>Satellite, cellular and local area networks</a:t>
            </a:r>
          </a:p>
          <a:p>
            <a:pPr lvl="1"/>
            <a:r>
              <a:rPr lang="en-GB" dirty="0" smtClean="0"/>
              <a:t>Downlink and </a:t>
            </a:r>
            <a:r>
              <a:rPr lang="en-GB" dirty="0" smtClean="0"/>
              <a:t>uplink </a:t>
            </a:r>
            <a:r>
              <a:rPr lang="en-GB" dirty="0" smtClean="0"/>
              <a:t>Models</a:t>
            </a:r>
            <a:endParaRPr lang="en-GB" dirty="0"/>
          </a:p>
          <a:p>
            <a:r>
              <a:rPr lang="en-GB" dirty="0" smtClean="0"/>
              <a:t>Transmit </a:t>
            </a:r>
            <a:r>
              <a:rPr lang="en-GB" dirty="0" smtClean="0"/>
              <a:t>Processing Strategies</a:t>
            </a:r>
          </a:p>
          <a:p>
            <a:pPr lvl="1"/>
            <a:r>
              <a:rPr lang="en-GB" dirty="0" smtClean="0"/>
              <a:t>TDD </a:t>
            </a:r>
            <a:r>
              <a:rPr lang="en-GB" dirty="0" smtClean="0"/>
              <a:t>operation</a:t>
            </a:r>
            <a:endParaRPr lang="en-GB" dirty="0" smtClean="0"/>
          </a:p>
          <a:p>
            <a:pPr lvl="1"/>
            <a:r>
              <a:rPr lang="en-GB" dirty="0" smtClean="0"/>
              <a:t>Pilot </a:t>
            </a:r>
            <a:r>
              <a:rPr lang="en-GB" dirty="0" smtClean="0"/>
              <a:t>contamination</a:t>
            </a:r>
            <a:endParaRPr lang="en-GB" dirty="0" smtClean="0"/>
          </a:p>
          <a:p>
            <a:pPr lvl="1"/>
            <a:r>
              <a:rPr lang="en-GB" dirty="0" smtClean="0"/>
              <a:t>Resource </a:t>
            </a:r>
            <a:r>
              <a:rPr lang="en-GB" dirty="0" smtClean="0"/>
              <a:t>allocation</a:t>
            </a:r>
            <a:endParaRPr lang="en-GB" dirty="0" smtClean="0"/>
          </a:p>
          <a:p>
            <a:pPr lvl="1"/>
            <a:r>
              <a:rPr lang="en-GB" dirty="0" smtClean="0"/>
              <a:t>Precoding</a:t>
            </a:r>
          </a:p>
          <a:p>
            <a:r>
              <a:rPr lang="en-GB" dirty="0" smtClean="0"/>
              <a:t>Receive </a:t>
            </a:r>
            <a:r>
              <a:rPr lang="en-GB" dirty="0" smtClean="0"/>
              <a:t>Processing Techniques</a:t>
            </a:r>
          </a:p>
          <a:p>
            <a:pPr lvl="1"/>
            <a:r>
              <a:rPr lang="en-GB" dirty="0" smtClean="0"/>
              <a:t>Parameter </a:t>
            </a:r>
            <a:r>
              <a:rPr lang="en-GB" dirty="0" smtClean="0"/>
              <a:t>estimation</a:t>
            </a:r>
            <a:endParaRPr lang="en-GB" dirty="0" smtClean="0"/>
          </a:p>
          <a:p>
            <a:pPr lvl="1"/>
            <a:r>
              <a:rPr lang="en-GB" dirty="0" smtClean="0"/>
              <a:t>Detection </a:t>
            </a:r>
            <a:r>
              <a:rPr lang="en-GB" dirty="0" smtClean="0"/>
              <a:t>algorithms</a:t>
            </a:r>
            <a:endParaRPr lang="en-GB" dirty="0" smtClean="0"/>
          </a:p>
          <a:p>
            <a:pPr lvl="1"/>
            <a:r>
              <a:rPr lang="en-GB" dirty="0" smtClean="0"/>
              <a:t>Error </a:t>
            </a:r>
            <a:r>
              <a:rPr lang="en-GB" dirty="0"/>
              <a:t>c</a:t>
            </a:r>
            <a:r>
              <a:rPr lang="en-GB" dirty="0" smtClean="0"/>
              <a:t>ontrol coding  </a:t>
            </a:r>
            <a:endParaRPr lang="en-GB" dirty="0" smtClean="0"/>
          </a:p>
          <a:p>
            <a:pPr lvl="1"/>
            <a:r>
              <a:rPr lang="en-GB" dirty="0" smtClean="0"/>
              <a:t>Mitigation of RF </a:t>
            </a:r>
            <a:r>
              <a:rPr lang="en-GB" dirty="0" smtClean="0"/>
              <a:t>impairment</a:t>
            </a:r>
            <a:endParaRPr lang="en-GB" dirty="0" smtClean="0"/>
          </a:p>
          <a:p>
            <a:r>
              <a:rPr lang="en-GB" dirty="0" smtClean="0"/>
              <a:t>Future </a:t>
            </a:r>
            <a:r>
              <a:rPr lang="en-GB" dirty="0"/>
              <a:t>Trends and Emerging </a:t>
            </a:r>
            <a:r>
              <a:rPr lang="en-GB" dirty="0" smtClean="0"/>
              <a:t>Topics</a:t>
            </a:r>
          </a:p>
          <a:p>
            <a:r>
              <a:rPr lang="en-GB" dirty="0" smtClean="0"/>
              <a:t>Concluding Remarks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14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Detection Techniques </a:t>
            </a:r>
            <a:r>
              <a:rPr lang="en-GB" dirty="0" smtClean="0"/>
              <a:t>(2/2</a:t>
            </a:r>
            <a:r>
              <a:rPr lang="en-GB" dirty="0"/>
              <a:t>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Linear detectors: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where </a:t>
            </a:r>
            <a:r>
              <a:rPr lang="en-GB" b="1" dirty="0"/>
              <a:t>W</a:t>
            </a:r>
            <a:r>
              <a:rPr lang="en-GB" dirty="0"/>
              <a:t> is the N</a:t>
            </a:r>
            <a:r>
              <a:rPr lang="en-GB" baseline="-25000" dirty="0"/>
              <a:t>A</a:t>
            </a:r>
            <a:r>
              <a:rPr lang="en-GB" dirty="0"/>
              <a:t> x KN</a:t>
            </a:r>
            <a:r>
              <a:rPr lang="en-GB" baseline="-25000" dirty="0"/>
              <a:t>U</a:t>
            </a:r>
            <a:r>
              <a:rPr lang="en-GB" dirty="0"/>
              <a:t> matrix receive filter applied to the received data</a:t>
            </a:r>
          </a:p>
          <a:p>
            <a:endParaRPr lang="en-GB" dirty="0" smtClean="0"/>
          </a:p>
          <a:p>
            <a:r>
              <a:rPr lang="en-GB" dirty="0" smtClean="0"/>
              <a:t>Decision feedback detectors: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where the </a:t>
            </a:r>
            <a:r>
              <a:rPr lang="en-GB" dirty="0"/>
              <a:t>receive filters </a:t>
            </a:r>
            <a:r>
              <a:rPr lang="en-GB" b="1" dirty="0"/>
              <a:t>W </a:t>
            </a:r>
            <a:r>
              <a:rPr lang="en-GB" dirty="0"/>
              <a:t>and </a:t>
            </a:r>
            <a:r>
              <a:rPr lang="en-GB" b="1" dirty="0"/>
              <a:t>F </a:t>
            </a:r>
            <a:r>
              <a:rPr lang="en-GB" dirty="0"/>
              <a:t>can be computed </a:t>
            </a:r>
            <a:r>
              <a:rPr lang="en-GB" dirty="0" smtClean="0"/>
              <a:t>using various design </a:t>
            </a:r>
            <a:r>
              <a:rPr lang="en-GB" dirty="0"/>
              <a:t>criteria and optimization </a:t>
            </a:r>
            <a:r>
              <a:rPr lang="en-GB" dirty="0" smtClean="0"/>
              <a:t>algorithms.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429000"/>
            <a:ext cx="24098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608" y="1844824"/>
            <a:ext cx="1829941" cy="37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27584" y="5301208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J. H. Choi, H. Y. Yu, Y. H. Lee, ”Adaptive MIMO decision feedback equalization for receivers with time-varying channels”, </a:t>
            </a:r>
            <a:r>
              <a:rPr lang="en-GB" sz="1200" i="1" dirty="0"/>
              <a:t>IEEE Trans. Signal Proc.</a:t>
            </a:r>
            <a:r>
              <a:rPr lang="en-GB" sz="1200" dirty="0"/>
              <a:t>, 2005, 53, no. 11, pp. 4295-4303.</a:t>
            </a:r>
          </a:p>
          <a:p>
            <a:r>
              <a:rPr lang="en-GB" sz="1200" dirty="0" smtClean="0"/>
              <a:t>P</a:t>
            </a:r>
            <a:r>
              <a:rPr lang="en-GB" sz="1200" dirty="0"/>
              <a:t>. Li, R. C. de </a:t>
            </a:r>
            <a:r>
              <a:rPr lang="en-GB" sz="1200" dirty="0" err="1"/>
              <a:t>Lamare</a:t>
            </a:r>
            <a:r>
              <a:rPr lang="en-GB" sz="1200" dirty="0"/>
              <a:t> and R. </a:t>
            </a:r>
            <a:r>
              <a:rPr lang="en-GB" sz="1200" dirty="0" err="1"/>
              <a:t>Fa</a:t>
            </a:r>
            <a:r>
              <a:rPr lang="en-GB" sz="1200" dirty="0"/>
              <a:t>, “Multiple Feedback </a:t>
            </a:r>
            <a:r>
              <a:rPr lang="en-GB" sz="1200" dirty="0" smtClean="0"/>
              <a:t>Successive Interference </a:t>
            </a:r>
            <a:r>
              <a:rPr lang="en-GB" sz="1200" dirty="0"/>
              <a:t>Cancellation Detection for Multiuser MIMO Systems</a:t>
            </a:r>
            <a:r>
              <a:rPr lang="en-GB" sz="1200" dirty="0" smtClean="0"/>
              <a:t>,” </a:t>
            </a:r>
            <a:r>
              <a:rPr lang="en-GB" sz="1200" i="1" dirty="0" smtClean="0"/>
              <a:t>IEEE </a:t>
            </a:r>
            <a:r>
              <a:rPr lang="en-GB" sz="1200" i="1" dirty="0"/>
              <a:t>Transactions on Wireless Communications</a:t>
            </a:r>
            <a:r>
              <a:rPr lang="en-GB" sz="1200" dirty="0"/>
              <a:t>, vol. 10, no. 8, pp</a:t>
            </a:r>
            <a:r>
              <a:rPr lang="en-GB" sz="1200" dirty="0" smtClean="0"/>
              <a:t>. 2434 </a:t>
            </a:r>
            <a:r>
              <a:rPr lang="en-GB" sz="1200" dirty="0"/>
              <a:t>- 2439, August 2011</a:t>
            </a:r>
            <a:r>
              <a:rPr lang="en-GB" sz="1200" dirty="0" smtClean="0"/>
              <a:t>.</a:t>
            </a:r>
          </a:p>
          <a:p>
            <a:r>
              <a:rPr lang="en-GB" sz="1200" dirty="0"/>
              <a:t>P. Li and R. C. de </a:t>
            </a:r>
            <a:r>
              <a:rPr lang="en-GB" sz="1200" dirty="0" err="1"/>
              <a:t>Lamare</a:t>
            </a:r>
            <a:r>
              <a:rPr lang="en-GB" sz="1200" dirty="0"/>
              <a:t>, ”Adaptive Decision-Feedback </a:t>
            </a:r>
            <a:r>
              <a:rPr lang="en-GB" sz="1200" dirty="0" smtClean="0"/>
              <a:t>Detection With </a:t>
            </a:r>
            <a:r>
              <a:rPr lang="en-GB" sz="1200" dirty="0"/>
              <a:t>Constellation Constraints for MIMO Systems”, </a:t>
            </a:r>
            <a:r>
              <a:rPr lang="en-GB" sz="1200" i="1" dirty="0"/>
              <a:t>IEEE </a:t>
            </a:r>
            <a:r>
              <a:rPr lang="en-GB" sz="1200" i="1" dirty="0" smtClean="0"/>
              <a:t>Transactions on </a:t>
            </a:r>
            <a:r>
              <a:rPr lang="en-GB" sz="1200" i="1" dirty="0"/>
              <a:t>Vehicular Technology</a:t>
            </a:r>
            <a:r>
              <a:rPr lang="en-GB" sz="1200" dirty="0"/>
              <a:t>, vol. 61, no. 2, 853-859, 2012.</a:t>
            </a:r>
          </a:p>
        </p:txBody>
      </p:sp>
    </p:spTree>
    <p:extLst>
      <p:ext uri="{BB962C8B-B14F-4D97-AF65-F5344CB8AC3E}">
        <p14:creationId xmlns:p14="http://schemas.microsoft.com/office/powerpoint/2010/main" val="24588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Results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106688" cy="4525963"/>
          </a:xfrm>
        </p:spPr>
        <p:txBody>
          <a:bodyPr/>
          <a:lstStyle/>
          <a:p>
            <a:r>
              <a:rPr lang="en-GB" dirty="0"/>
              <a:t>BER performance against SNR of detection algorithms </a:t>
            </a:r>
            <a:endParaRPr lang="en-GB" dirty="0" smtClean="0"/>
          </a:p>
          <a:p>
            <a:r>
              <a:rPr lang="en-GB" dirty="0"/>
              <a:t>Scenario: </a:t>
            </a:r>
            <a:r>
              <a:rPr lang="en-GB" i="1" dirty="0"/>
              <a:t>N</a:t>
            </a:r>
            <a:r>
              <a:rPr lang="en-GB" i="1" baseline="-25000" dirty="0"/>
              <a:t>A</a:t>
            </a:r>
            <a:r>
              <a:rPr lang="en-GB" i="1" dirty="0"/>
              <a:t> </a:t>
            </a:r>
            <a:r>
              <a:rPr lang="en-GB" dirty="0"/>
              <a:t>= 128, </a:t>
            </a:r>
            <a:r>
              <a:rPr lang="en-GB" i="1" dirty="0"/>
              <a:t>K </a:t>
            </a:r>
            <a:r>
              <a:rPr lang="en-GB" dirty="0"/>
              <a:t>= 8 users and </a:t>
            </a:r>
            <a:r>
              <a:rPr lang="en-GB" i="1" dirty="0"/>
              <a:t>N</a:t>
            </a:r>
            <a:r>
              <a:rPr lang="en-GB" i="1" baseline="-25000" dirty="0"/>
              <a:t>U</a:t>
            </a:r>
            <a:r>
              <a:rPr lang="en-GB" i="1" dirty="0"/>
              <a:t> </a:t>
            </a:r>
            <a:r>
              <a:rPr lang="en-GB" dirty="0"/>
              <a:t>= 8 antenna elements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700808"/>
            <a:ext cx="5580112" cy="420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907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Error Control Coding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GB" dirty="0" smtClean="0"/>
              <a:t>Choice of channel coding</a:t>
            </a:r>
          </a:p>
          <a:p>
            <a:pPr lvl="1"/>
            <a:r>
              <a:rPr lang="en-GB" dirty="0" smtClean="0"/>
              <a:t>Convolutional codes.</a:t>
            </a:r>
          </a:p>
          <a:p>
            <a:pPr lvl="1"/>
            <a:r>
              <a:rPr lang="en-GB" dirty="0" smtClean="0"/>
              <a:t>Turbo codes.</a:t>
            </a:r>
          </a:p>
          <a:p>
            <a:pPr lvl="1"/>
            <a:r>
              <a:rPr lang="en-GB" dirty="0" smtClean="0"/>
              <a:t>LDPC codes.</a:t>
            </a:r>
          </a:p>
          <a:p>
            <a:r>
              <a:rPr lang="en-GB" dirty="0" smtClean="0"/>
              <a:t>Iterative detection and decoding</a:t>
            </a:r>
          </a:p>
          <a:p>
            <a:pPr lvl="1"/>
            <a:r>
              <a:rPr lang="en-GB" dirty="0" smtClean="0"/>
              <a:t>Helps  with interference mitigation.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r>
              <a:rPr lang="en-GB" dirty="0" smtClean="0"/>
              <a:t>Research problems</a:t>
            </a:r>
          </a:p>
          <a:p>
            <a:pPr lvl="1"/>
            <a:r>
              <a:rPr lang="en-GB" dirty="0" smtClean="0"/>
              <a:t>Reducing the number of iterations.</a:t>
            </a:r>
          </a:p>
          <a:p>
            <a:pPr lvl="1"/>
            <a:r>
              <a:rPr lang="en-GB" dirty="0" smtClean="0"/>
              <a:t>Improving the exchange of soft information.</a:t>
            </a:r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717032"/>
            <a:ext cx="4968552" cy="215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544108" y="5901796"/>
            <a:ext cx="3492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H. </a:t>
            </a:r>
            <a:r>
              <a:rPr lang="en-GB" sz="1200" dirty="0" err="1"/>
              <a:t>Wymeersch</a:t>
            </a:r>
            <a:r>
              <a:rPr lang="en-GB" sz="1200" dirty="0"/>
              <a:t>, F. </a:t>
            </a:r>
            <a:r>
              <a:rPr lang="en-GB" sz="1200" dirty="0" err="1"/>
              <a:t>Penna</a:t>
            </a:r>
            <a:r>
              <a:rPr lang="en-GB" sz="1200" dirty="0"/>
              <a:t> and V. </a:t>
            </a:r>
            <a:r>
              <a:rPr lang="en-GB" sz="1200" dirty="0" err="1"/>
              <a:t>Savic</a:t>
            </a:r>
            <a:r>
              <a:rPr lang="en-GB" sz="1200" dirty="0"/>
              <a:t>, “Uniformly Reweighted </a:t>
            </a:r>
            <a:r>
              <a:rPr lang="en-GB" sz="1200" dirty="0" smtClean="0"/>
              <a:t>Belief Propagation </a:t>
            </a:r>
            <a:r>
              <a:rPr lang="en-GB" sz="1200" dirty="0"/>
              <a:t>for Estimation and Detection in Wireless Networks,” </a:t>
            </a:r>
            <a:r>
              <a:rPr lang="en-GB" sz="1200" dirty="0" smtClean="0"/>
              <a:t>IEEE Trans</a:t>
            </a:r>
            <a:r>
              <a:rPr lang="en-GB" sz="1200" dirty="0"/>
              <a:t>. </a:t>
            </a:r>
            <a:r>
              <a:rPr lang="en-GB" sz="1200" dirty="0" smtClean="0"/>
              <a:t>Wireless </a:t>
            </a:r>
            <a:r>
              <a:rPr lang="en-GB" sz="1200" dirty="0"/>
              <a:t>Communications, vol. PP, No. 99, pp. 1-9, Feb. 2012.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8856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Mitigation of RF Impairments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Coupling  effects:</a:t>
            </a:r>
          </a:p>
          <a:p>
            <a:pPr lvl="1"/>
            <a:r>
              <a:rPr lang="en-GB" dirty="0" smtClean="0"/>
              <a:t>Reduction of the physical size of antennas induces coupling.</a:t>
            </a:r>
          </a:p>
          <a:p>
            <a:pPr lvl="1"/>
            <a:r>
              <a:rPr lang="en-GB" dirty="0" smtClean="0"/>
              <a:t>Coupling reduces the multiplexing gain and the degrades the performance. </a:t>
            </a:r>
          </a:p>
          <a:p>
            <a:r>
              <a:rPr lang="en-GB" dirty="0" smtClean="0"/>
              <a:t>I/Q imbalances:</a:t>
            </a:r>
          </a:p>
          <a:p>
            <a:pPr lvl="1"/>
            <a:r>
              <a:rPr lang="en-GB" dirty="0" smtClean="0"/>
              <a:t>Phase offsets degrade the performance.</a:t>
            </a:r>
          </a:p>
          <a:p>
            <a:pPr lvl="1"/>
            <a:r>
              <a:rPr lang="en-GB" dirty="0" smtClean="0"/>
              <a:t>Originate non-circular data.</a:t>
            </a:r>
          </a:p>
          <a:p>
            <a:r>
              <a:rPr lang="en-GB" dirty="0" smtClean="0"/>
              <a:t>Failures of </a:t>
            </a:r>
            <a:r>
              <a:rPr lang="en-GB" dirty="0"/>
              <a:t>antenna </a:t>
            </a:r>
            <a:r>
              <a:rPr lang="en-GB" dirty="0" smtClean="0"/>
              <a:t>elements:</a:t>
            </a:r>
          </a:p>
          <a:p>
            <a:pPr lvl="1"/>
            <a:r>
              <a:rPr lang="en-GB" dirty="0" smtClean="0"/>
              <a:t>Cheaper components may lead to more frequent failures.</a:t>
            </a:r>
          </a:p>
          <a:p>
            <a:pPr lvl="1"/>
            <a:r>
              <a:rPr lang="en-GB" dirty="0" smtClean="0"/>
              <a:t>Reduction of the degrees of freedom.</a:t>
            </a:r>
          </a:p>
          <a:p>
            <a:pPr lvl="1"/>
            <a:r>
              <a:rPr lang="en-GB" dirty="0" smtClean="0"/>
              <a:t>Signal processing algorithms should be able to cope with them.</a:t>
            </a:r>
            <a:endParaRPr lang="en-GB" dirty="0"/>
          </a:p>
        </p:txBody>
      </p:sp>
      <p:sp>
        <p:nvSpPr>
          <p:cNvPr id="4" name="CaixaDeTexto 3"/>
          <p:cNvSpPr txBox="1"/>
          <p:nvPr/>
        </p:nvSpPr>
        <p:spPr>
          <a:xfrm>
            <a:off x="827584" y="5373216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T. </a:t>
            </a:r>
            <a:r>
              <a:rPr lang="en-GB" sz="1200" dirty="0" err="1"/>
              <a:t>Adali</a:t>
            </a:r>
            <a:r>
              <a:rPr lang="en-GB" sz="1200" dirty="0"/>
              <a:t>, P. J. </a:t>
            </a:r>
            <a:r>
              <a:rPr lang="en-GB" sz="1200" dirty="0" err="1"/>
              <a:t>Schreier</a:t>
            </a:r>
            <a:r>
              <a:rPr lang="en-GB" sz="1200" dirty="0"/>
              <a:t> and L. L. </a:t>
            </a:r>
            <a:r>
              <a:rPr lang="en-GB" sz="1200" dirty="0" err="1"/>
              <a:t>Scharf</a:t>
            </a:r>
            <a:r>
              <a:rPr lang="en-GB" sz="1200" dirty="0"/>
              <a:t>, “Complex-valued </a:t>
            </a:r>
            <a:r>
              <a:rPr lang="en-GB" sz="1200" dirty="0" smtClean="0"/>
              <a:t>signal processing</a:t>
            </a:r>
            <a:r>
              <a:rPr lang="en-GB" sz="1200" dirty="0"/>
              <a:t>: the proper way to deal with impropriety”, IEEE Trans</a:t>
            </a:r>
            <a:r>
              <a:rPr lang="en-GB" sz="1200" dirty="0" smtClean="0"/>
              <a:t>. Signal </a:t>
            </a:r>
            <a:r>
              <a:rPr lang="en-GB" sz="1200" dirty="0"/>
              <a:t>Processing, vol. 59, no. 11, pp. 5101–5125 , November 2011.</a:t>
            </a:r>
          </a:p>
          <a:p>
            <a:r>
              <a:rPr lang="en-GB" sz="1200" dirty="0" smtClean="0"/>
              <a:t>N</a:t>
            </a:r>
            <a:r>
              <a:rPr lang="en-GB" sz="1200" dirty="0"/>
              <a:t>. Song, R. C. de </a:t>
            </a:r>
            <a:r>
              <a:rPr lang="en-GB" sz="1200" dirty="0" err="1"/>
              <a:t>Lamare</a:t>
            </a:r>
            <a:r>
              <a:rPr lang="en-GB" sz="1200" dirty="0"/>
              <a:t>, M. </a:t>
            </a:r>
            <a:r>
              <a:rPr lang="en-GB" sz="1200" dirty="0" err="1"/>
              <a:t>Haardt</a:t>
            </a:r>
            <a:r>
              <a:rPr lang="en-GB" sz="1200" dirty="0"/>
              <a:t>, and M. Wolf, “Adaptive </a:t>
            </a:r>
            <a:r>
              <a:rPr lang="en-GB" sz="1200" dirty="0" smtClean="0"/>
              <a:t>Widely Linear </a:t>
            </a:r>
            <a:r>
              <a:rPr lang="en-GB" sz="1200" dirty="0"/>
              <a:t>Reduced-Rank Interference Suppression based on the </a:t>
            </a:r>
            <a:r>
              <a:rPr lang="en-GB" sz="1200" dirty="0" smtClean="0"/>
              <a:t>Multi-Stage </a:t>
            </a:r>
            <a:r>
              <a:rPr lang="en-GB" sz="1200" dirty="0"/>
              <a:t>Wiener Filter,” IEEE Transactions on Signal Processing, vol. 60</a:t>
            </a:r>
            <a:r>
              <a:rPr lang="en-GB" sz="1200" dirty="0" smtClean="0"/>
              <a:t>, no</a:t>
            </a:r>
            <a:r>
              <a:rPr lang="en-GB" sz="1200" dirty="0"/>
              <a:t>. 8, 2012.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8323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Trends and Emerging Topics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Transmit processing</a:t>
            </a:r>
          </a:p>
          <a:p>
            <a:pPr lvl="1"/>
            <a:r>
              <a:rPr lang="en-GB" dirty="0" smtClean="0"/>
              <a:t>Cost-effective scheduling techniques: greedy techniques and discrete optimisation tools.</a:t>
            </a:r>
          </a:p>
          <a:p>
            <a:pPr lvl="1"/>
            <a:r>
              <a:rPr lang="en-GB" dirty="0" smtClean="0"/>
              <a:t>Calibration techniques.</a:t>
            </a:r>
          </a:p>
          <a:p>
            <a:pPr lvl="1"/>
            <a:r>
              <a:rPr lang="en-GB" dirty="0" err="1" smtClean="0"/>
              <a:t>Precoders</a:t>
            </a:r>
            <a:r>
              <a:rPr lang="en-GB" dirty="0" smtClean="0"/>
              <a:t> with scalability in terms of complexity: use of transmit matched filters as the front-end.</a:t>
            </a:r>
          </a:p>
          <a:p>
            <a:endParaRPr lang="en-GB" dirty="0"/>
          </a:p>
          <a:p>
            <a:r>
              <a:rPr lang="en-GB" dirty="0" smtClean="0"/>
              <a:t>Receive processing</a:t>
            </a:r>
          </a:p>
          <a:p>
            <a:pPr lvl="1"/>
            <a:r>
              <a:rPr lang="en-GB" dirty="0" smtClean="0"/>
              <a:t>Cost-effective detection algorithms: use of the receive matched filter as the front-end.</a:t>
            </a:r>
          </a:p>
          <a:p>
            <a:pPr lvl="1"/>
            <a:r>
              <a:rPr lang="en-GB" dirty="0" smtClean="0"/>
              <a:t>Reduced-delay decoding algorithms and IDD schemes.</a:t>
            </a:r>
          </a:p>
          <a:p>
            <a:pPr lvl="1"/>
            <a:r>
              <a:rPr lang="en-GB" dirty="0" smtClean="0"/>
              <a:t>Mitigation of impairments: use of widely-linear processing.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67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Concluding Remarks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ts val="2600"/>
              </a:lnSpc>
            </a:pP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tutorial on massive </a:t>
            </a:r>
            <a:r>
              <a:rPr lang="en-GB" dirty="0" smtClean="0"/>
              <a:t>MIMO systems focusing on </a:t>
            </a:r>
            <a:r>
              <a:rPr lang="en-GB" dirty="0"/>
              <a:t>signal processing challenges and </a:t>
            </a:r>
            <a:r>
              <a:rPr lang="en-GB" dirty="0" smtClean="0"/>
              <a:t>future trends </a:t>
            </a:r>
            <a:r>
              <a:rPr lang="en-GB" dirty="0"/>
              <a:t>in this exciting </a:t>
            </a:r>
            <a:r>
              <a:rPr lang="en-GB" dirty="0" smtClean="0"/>
              <a:t>research topic has been given. </a:t>
            </a:r>
          </a:p>
          <a:p>
            <a:pPr algn="just">
              <a:lnSpc>
                <a:spcPts val="2600"/>
              </a:lnSpc>
            </a:pPr>
            <a:r>
              <a:rPr lang="en-GB" dirty="0" smtClean="0"/>
              <a:t>Key </a:t>
            </a:r>
            <a:r>
              <a:rPr lang="en-GB" dirty="0"/>
              <a:t>application </a:t>
            </a:r>
            <a:r>
              <a:rPr lang="en-GB" dirty="0" smtClean="0"/>
              <a:t>scenarios which </a:t>
            </a:r>
            <a:r>
              <a:rPr lang="en-GB" dirty="0"/>
              <a:t>include multibeam satellite, cellular and local </a:t>
            </a:r>
            <a:r>
              <a:rPr lang="en-GB" dirty="0" smtClean="0"/>
              <a:t>area networks </a:t>
            </a:r>
            <a:r>
              <a:rPr lang="en-GB" dirty="0"/>
              <a:t>have been examined along with several </a:t>
            </a:r>
            <a:r>
              <a:rPr lang="en-GB" dirty="0" smtClean="0"/>
              <a:t>operational requirements </a:t>
            </a:r>
            <a:r>
              <a:rPr lang="en-GB" dirty="0"/>
              <a:t>of massive MIMO networks. </a:t>
            </a:r>
            <a:endParaRPr lang="en-GB" dirty="0" smtClean="0"/>
          </a:p>
          <a:p>
            <a:pPr algn="just">
              <a:lnSpc>
                <a:spcPts val="2600"/>
              </a:lnSpc>
            </a:pPr>
            <a:r>
              <a:rPr lang="en-GB" dirty="0" smtClean="0"/>
              <a:t>Transmit </a:t>
            </a:r>
            <a:r>
              <a:rPr lang="en-GB" dirty="0"/>
              <a:t>and </a:t>
            </a:r>
            <a:r>
              <a:rPr lang="en-GB" dirty="0" smtClean="0"/>
              <a:t>receive processing </a:t>
            </a:r>
            <a:r>
              <a:rPr lang="en-GB" dirty="0"/>
              <a:t>tasks have been discussed and </a:t>
            </a:r>
            <a:r>
              <a:rPr lang="en-GB" dirty="0"/>
              <a:t>s</a:t>
            </a:r>
            <a:r>
              <a:rPr lang="en-GB" dirty="0" smtClean="0"/>
              <a:t>ignal </a:t>
            </a:r>
            <a:r>
              <a:rPr lang="en-GB" dirty="0"/>
              <a:t>processing needs for future massive MIMO </a:t>
            </a:r>
            <a:r>
              <a:rPr lang="en-GB" dirty="0" smtClean="0"/>
              <a:t>networks have </a:t>
            </a:r>
            <a:r>
              <a:rPr lang="en-GB" dirty="0"/>
              <a:t>been identified. </a:t>
            </a:r>
            <a:endParaRPr lang="en-GB" dirty="0" smtClean="0"/>
          </a:p>
          <a:p>
            <a:pPr algn="just">
              <a:lnSpc>
                <a:spcPts val="2600"/>
              </a:lnSpc>
            </a:pPr>
            <a:r>
              <a:rPr lang="en-GB" dirty="0" smtClean="0"/>
              <a:t>Numerical </a:t>
            </a:r>
            <a:r>
              <a:rPr lang="en-GB" dirty="0"/>
              <a:t>results have illustrated </a:t>
            </a:r>
            <a:r>
              <a:rPr lang="en-GB" dirty="0" smtClean="0"/>
              <a:t>some of </a:t>
            </a:r>
            <a:r>
              <a:rPr lang="en-GB" dirty="0"/>
              <a:t>the discussions on transmit and receive processing </a:t>
            </a:r>
            <a:r>
              <a:rPr lang="en-GB" dirty="0" smtClean="0"/>
              <a:t>functions and </a:t>
            </a:r>
            <a:r>
              <a:rPr lang="en-GB" dirty="0"/>
              <a:t>future trends have been highlighted. </a:t>
            </a:r>
            <a:endParaRPr lang="en-GB" dirty="0" smtClean="0"/>
          </a:p>
          <a:p>
            <a:pPr algn="just">
              <a:lnSpc>
                <a:spcPts val="2600"/>
              </a:lnSpc>
            </a:pPr>
            <a:r>
              <a:rPr lang="en-GB" dirty="0" smtClean="0"/>
              <a:t>Massive MIMO technology </a:t>
            </a:r>
            <a:r>
              <a:rPr lang="en-GB" dirty="0"/>
              <a:t>is likely to be incorporated </a:t>
            </a:r>
            <a:r>
              <a:rPr lang="en-GB" dirty="0" smtClean="0"/>
              <a:t>into applications </a:t>
            </a:r>
            <a:r>
              <a:rPr lang="en-GB" dirty="0"/>
              <a:t>on a gradual basis by the increase </a:t>
            </a:r>
            <a:r>
              <a:rPr lang="en-GB" dirty="0" smtClean="0"/>
              <a:t>in the </a:t>
            </a:r>
            <a:r>
              <a:rPr lang="en-GB" dirty="0"/>
              <a:t>number of antenna </a:t>
            </a:r>
            <a:r>
              <a:rPr lang="en-GB" dirty="0" smtClean="0"/>
              <a:t>elements.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6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(1/2)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824536"/>
          </a:xfrm>
        </p:spPr>
        <p:txBody>
          <a:bodyPr>
            <a:noAutofit/>
          </a:bodyPr>
          <a:lstStyle/>
          <a:p>
            <a:pPr algn="just"/>
            <a:r>
              <a:rPr lang="en-GB" dirty="0"/>
              <a:t>Wireless networks are experiencing a </a:t>
            </a:r>
            <a:r>
              <a:rPr lang="en-GB" dirty="0" smtClean="0"/>
              <a:t>huge increase in </a:t>
            </a:r>
            <a:r>
              <a:rPr lang="en-GB" dirty="0"/>
              <a:t>the delivered amount of data due to </a:t>
            </a:r>
            <a:r>
              <a:rPr lang="en-GB" dirty="0" smtClean="0"/>
              <a:t>emerging applications:  M2M, video, etc.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Key problems: High data rates require extra spectrum and energy which are very scarce, scalability of devices and signal processing algorithms.</a:t>
            </a:r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Future networks will require techniques that can substantially increase the capacity (bits/Hz) whilst not requiring extra spectrum or extra energy.</a:t>
            </a:r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Massive MIMO is a potential solution to these problems:</a:t>
            </a:r>
          </a:p>
          <a:p>
            <a:pPr lvl="1" algn="just"/>
            <a:r>
              <a:rPr lang="en-GB" dirty="0" smtClean="0"/>
              <a:t>Very large arrays with an order of magnitude higher number of sensors.</a:t>
            </a:r>
          </a:p>
          <a:p>
            <a:pPr lvl="1" algn="just"/>
            <a:r>
              <a:rPr lang="en-GB" dirty="0" smtClean="0"/>
              <a:t>Deployment of devices (access points, mobile phones and tables) with a large number of antenna elements.</a:t>
            </a:r>
          </a:p>
          <a:p>
            <a:pPr lvl="1" algn="just"/>
            <a:r>
              <a:rPr lang="en-GB" dirty="0" smtClean="0"/>
              <a:t>Huge multiplexing gains allowing an order of magnitude higher data rates.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5" name="CaixaDeTexto 4"/>
          <p:cNvSpPr txBox="1"/>
          <p:nvPr/>
        </p:nvSpPr>
        <p:spPr>
          <a:xfrm>
            <a:off x="755576" y="6252080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T. L. </a:t>
            </a:r>
            <a:r>
              <a:rPr lang="en-GB" sz="1200" dirty="0" err="1"/>
              <a:t>Marzetta</a:t>
            </a:r>
            <a:r>
              <a:rPr lang="en-GB" sz="1200" dirty="0"/>
              <a:t>, “</a:t>
            </a:r>
            <a:r>
              <a:rPr lang="en-GB" sz="1200" dirty="0" err="1"/>
              <a:t>Noncooperative</a:t>
            </a:r>
            <a:r>
              <a:rPr lang="en-GB" sz="1200" dirty="0"/>
              <a:t> cellular wireless with unlimited </a:t>
            </a:r>
            <a:r>
              <a:rPr lang="en-GB" sz="1200" dirty="0" smtClean="0"/>
              <a:t>numbers of </a:t>
            </a:r>
            <a:r>
              <a:rPr lang="en-GB" sz="1200" dirty="0"/>
              <a:t>base station antennas,” IEEE Trans. Wireless </a:t>
            </a:r>
            <a:r>
              <a:rPr lang="en-GB" sz="1200" dirty="0" err="1"/>
              <a:t>Commun</a:t>
            </a:r>
            <a:r>
              <a:rPr lang="en-GB" sz="1200" dirty="0"/>
              <a:t>., vol. 9</a:t>
            </a:r>
            <a:r>
              <a:rPr lang="en-GB" sz="1200" dirty="0" smtClean="0"/>
              <a:t>, no</a:t>
            </a:r>
            <a:r>
              <a:rPr lang="en-GB" sz="1200" dirty="0"/>
              <a:t>. 11, pp. 3590–3600, Nov. 2010.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97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</a:t>
            </a:r>
            <a:r>
              <a:rPr lang="en-GB" dirty="0" smtClean="0"/>
              <a:t>(2/2</a:t>
            </a:r>
            <a:r>
              <a:rPr lang="en-GB" dirty="0"/>
              <a:t>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Massive MIMO networks will be structure around the following elements:</a:t>
            </a:r>
          </a:p>
          <a:p>
            <a:r>
              <a:rPr lang="en-GB" dirty="0" smtClean="0"/>
              <a:t>Antennas:  </a:t>
            </a:r>
          </a:p>
          <a:p>
            <a:pPr lvl="1"/>
            <a:r>
              <a:rPr lang="en-GB" dirty="0"/>
              <a:t>R</a:t>
            </a:r>
            <a:r>
              <a:rPr lang="en-GB" dirty="0" smtClean="0"/>
              <a:t>eduction of RF chains and costs, 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ompact antennas and mitigation of coupling effects. </a:t>
            </a:r>
          </a:p>
          <a:p>
            <a:r>
              <a:rPr lang="en-GB" dirty="0"/>
              <a:t>E</a:t>
            </a:r>
            <a:r>
              <a:rPr lang="en-GB" dirty="0" smtClean="0"/>
              <a:t>lectronic components:</a:t>
            </a:r>
          </a:p>
          <a:p>
            <a:pPr lvl="1"/>
            <a:r>
              <a:rPr lang="en-GB" dirty="0" smtClean="0"/>
              <a:t>Low-cost components such as power amplifiers and RF components.</a:t>
            </a:r>
          </a:p>
          <a:p>
            <a:pPr lvl="1"/>
            <a:r>
              <a:rPr lang="en-GB" dirty="0" smtClean="0"/>
              <a:t>Flexibility for different air interfaces and </a:t>
            </a:r>
            <a:r>
              <a:rPr lang="en-GB" dirty="0"/>
              <a:t>r</a:t>
            </a:r>
            <a:r>
              <a:rPr lang="en-GB" dirty="0" smtClean="0"/>
              <a:t>eplacement of coaxial cables.</a:t>
            </a:r>
          </a:p>
          <a:p>
            <a:r>
              <a:rPr lang="en-GB" dirty="0"/>
              <a:t>N</a:t>
            </a:r>
            <a:r>
              <a:rPr lang="en-GB" dirty="0" smtClean="0"/>
              <a:t>etwork architectures:</a:t>
            </a:r>
          </a:p>
          <a:p>
            <a:pPr lvl="1"/>
            <a:r>
              <a:rPr lang="en-GB" dirty="0" smtClean="0"/>
              <a:t>Heterogeneous networks, small cells and network MIMO,</a:t>
            </a:r>
          </a:p>
          <a:p>
            <a:pPr lvl="1"/>
            <a:r>
              <a:rPr lang="en-GB" dirty="0" smtClean="0"/>
              <a:t>Cloud radio access networks to help different devices.</a:t>
            </a:r>
          </a:p>
          <a:p>
            <a:r>
              <a:rPr lang="en-GB" dirty="0" smtClean="0"/>
              <a:t>Protocols:</a:t>
            </a:r>
          </a:p>
          <a:p>
            <a:pPr lvl="1"/>
            <a:r>
              <a:rPr lang="en-GB" dirty="0" smtClean="0"/>
              <a:t>Scheduling and medium-access protocols for numerous heterogeneous users.</a:t>
            </a:r>
          </a:p>
          <a:p>
            <a:r>
              <a:rPr lang="en-GB" dirty="0" smtClean="0"/>
              <a:t>Signal processing:</a:t>
            </a:r>
          </a:p>
          <a:p>
            <a:pPr lvl="1"/>
            <a:r>
              <a:rPr lang="en-GB" dirty="0" smtClean="0"/>
              <a:t>Transmit and receive processing,</a:t>
            </a:r>
          </a:p>
          <a:p>
            <a:pPr lvl="1"/>
            <a:r>
              <a:rPr lang="en-GB" dirty="0" smtClean="0"/>
              <a:t>Scalability and hardware implementation,</a:t>
            </a:r>
          </a:p>
          <a:p>
            <a:pPr lvl="1"/>
            <a:r>
              <a:rPr lang="en-GB" dirty="0" smtClean="0"/>
              <a:t>Integration between signal processing and RF devices to deal with impairments.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68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Scenarios: Satellite Networks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99715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Multi-beam satellite systems:</a:t>
            </a:r>
          </a:p>
          <a:p>
            <a:pPr lvl="1"/>
            <a:r>
              <a:rPr lang="en-GB" dirty="0" smtClean="0"/>
              <a:t>Clear and well-defined scenario for massive MIMO.</a:t>
            </a:r>
          </a:p>
          <a:p>
            <a:pPr lvl="1"/>
            <a:r>
              <a:rPr lang="en-GB" dirty="0" smtClean="0"/>
              <a:t>Coverage </a:t>
            </a:r>
            <a:r>
              <a:rPr lang="en-GB" dirty="0"/>
              <a:t>region is served by multiple spot beams intended </a:t>
            </a:r>
            <a:r>
              <a:rPr lang="en-GB" dirty="0" smtClean="0"/>
              <a:t>for the </a:t>
            </a:r>
            <a:r>
              <a:rPr lang="en-GB" dirty="0"/>
              <a:t>users 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Beams </a:t>
            </a:r>
            <a:r>
              <a:rPr lang="en-GB" dirty="0"/>
              <a:t>are shaped by the antenna feeds forming part </a:t>
            </a:r>
            <a:r>
              <a:rPr lang="en-GB" dirty="0" smtClean="0"/>
              <a:t>of the payload.</a:t>
            </a:r>
          </a:p>
          <a:p>
            <a:r>
              <a:rPr lang="en-GB" dirty="0" smtClean="0"/>
              <a:t>Research problem:</a:t>
            </a:r>
            <a:r>
              <a:rPr lang="en-GB" dirty="0"/>
              <a:t> </a:t>
            </a:r>
            <a:endParaRPr lang="en-GB" dirty="0" smtClean="0"/>
          </a:p>
          <a:p>
            <a:pPr lvl="1"/>
            <a:r>
              <a:rPr lang="en-GB" dirty="0" smtClean="0"/>
              <a:t>interference </a:t>
            </a:r>
            <a:r>
              <a:rPr lang="en-GB" dirty="0"/>
              <a:t>caused </a:t>
            </a:r>
            <a:r>
              <a:rPr lang="en-GB" dirty="0" smtClean="0"/>
              <a:t>by multiple </a:t>
            </a:r>
            <a:r>
              <a:rPr lang="en-GB" dirty="0"/>
              <a:t>adjacent spot beams that </a:t>
            </a:r>
            <a:r>
              <a:rPr lang="en-GB" dirty="0" smtClean="0"/>
              <a:t>share </a:t>
            </a:r>
            <a:r>
              <a:rPr lang="en-GB" dirty="0"/>
              <a:t>the same </a:t>
            </a:r>
            <a:r>
              <a:rPr lang="en-GB" dirty="0" smtClean="0"/>
              <a:t>frequency band.</a:t>
            </a:r>
          </a:p>
          <a:p>
            <a:r>
              <a:rPr lang="en-GB" dirty="0" smtClean="0"/>
              <a:t>Interference mitigation:</a:t>
            </a:r>
          </a:p>
          <a:p>
            <a:pPr lvl="1"/>
            <a:r>
              <a:rPr lang="en-GB" dirty="0" smtClean="0"/>
              <a:t>Precoding for the forward link that needs CSI.</a:t>
            </a:r>
          </a:p>
          <a:p>
            <a:pPr lvl="1"/>
            <a:r>
              <a:rPr lang="en-GB" dirty="0" smtClean="0"/>
              <a:t>Detection algorithms for the reverse link.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2816"/>
            <a:ext cx="4283967" cy="319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395536" y="6211669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J. Arnau, B. Devillers, C. Mosquera, A. Prez-Neira, “</a:t>
            </a:r>
            <a:r>
              <a:rPr lang="fr-FR" sz="1200" dirty="0" smtClean="0"/>
              <a:t>Performance </a:t>
            </a:r>
            <a:r>
              <a:rPr lang="en-GB" sz="1200" dirty="0" smtClean="0"/>
              <a:t>study </a:t>
            </a:r>
            <a:r>
              <a:rPr lang="en-GB" sz="1200" dirty="0"/>
              <a:t>of multiuser interference mitigation schemes for hybrid </a:t>
            </a:r>
            <a:r>
              <a:rPr lang="en-GB" sz="1200" dirty="0" smtClean="0"/>
              <a:t>broadband multibeam </a:t>
            </a:r>
            <a:r>
              <a:rPr lang="en-GB" sz="1200" dirty="0"/>
              <a:t>satellite architectures”, EURASIP Journal on </a:t>
            </a:r>
            <a:r>
              <a:rPr lang="en-GB" sz="1200" dirty="0" smtClean="0"/>
              <a:t>Wireless Communications </a:t>
            </a:r>
            <a:r>
              <a:rPr lang="en-GB" sz="1200" dirty="0"/>
              <a:t>and Networking, 2012:132 (5 April 2012).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99910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 Scenarios: </a:t>
            </a:r>
            <a:r>
              <a:rPr lang="en-GB" dirty="0" smtClean="0"/>
              <a:t>Mobile Cellular </a:t>
            </a:r>
            <a:r>
              <a:rPr lang="en-GB" dirty="0"/>
              <a:t>Networks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7" y="1600200"/>
            <a:ext cx="4945845" cy="514116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5G  mobile cellular networks:</a:t>
            </a:r>
          </a:p>
          <a:p>
            <a:pPr lvl="1"/>
            <a:r>
              <a:rPr lang="en-GB" dirty="0" smtClean="0"/>
              <a:t>Base stations: very large arrays placed on rooftops and façades.</a:t>
            </a:r>
          </a:p>
          <a:p>
            <a:pPr lvl="1"/>
            <a:r>
              <a:rPr lang="en-GB" dirty="0" smtClean="0"/>
              <a:t>User terminals: phones, tablets with a significant number of antenna elements.</a:t>
            </a:r>
          </a:p>
          <a:p>
            <a:pPr lvl="1"/>
            <a:r>
              <a:rPr lang="en-GB" dirty="0" smtClean="0"/>
              <a:t>Compact antennas: mutual coupling</a:t>
            </a:r>
          </a:p>
          <a:p>
            <a:pPr lvl="1"/>
            <a:r>
              <a:rPr lang="en-GB" dirty="0" smtClean="0"/>
              <a:t>Coordination between cells.</a:t>
            </a:r>
          </a:p>
          <a:p>
            <a:pPr lvl="1"/>
            <a:r>
              <a:rPr lang="en-GB" dirty="0" smtClean="0"/>
              <a:t>Operation in TDD Mode.</a:t>
            </a:r>
          </a:p>
          <a:p>
            <a:r>
              <a:rPr lang="en-GB" dirty="0" smtClean="0"/>
              <a:t>Research problems:</a:t>
            </a:r>
          </a:p>
          <a:p>
            <a:pPr lvl="1"/>
            <a:r>
              <a:rPr lang="en-GB" dirty="0" smtClean="0"/>
              <a:t>Uplink channel estimation</a:t>
            </a:r>
            <a:r>
              <a:rPr lang="en-GB" dirty="0"/>
              <a:t>: </a:t>
            </a:r>
            <a:r>
              <a:rPr lang="en-GB" dirty="0" smtClean="0"/>
              <a:t>use of non-orthogonal pilots, the </a:t>
            </a:r>
            <a:r>
              <a:rPr lang="en-GB" dirty="0"/>
              <a:t>existence of adjacent cells and </a:t>
            </a:r>
            <a:r>
              <a:rPr lang="en-GB" dirty="0" smtClean="0"/>
              <a:t>the coherence </a:t>
            </a:r>
            <a:r>
              <a:rPr lang="en-GB" dirty="0"/>
              <a:t>time of the channel </a:t>
            </a:r>
            <a:r>
              <a:rPr lang="en-GB" dirty="0" smtClean="0"/>
              <a:t>require the system </a:t>
            </a:r>
            <a:r>
              <a:rPr lang="en-GB" dirty="0"/>
              <a:t>to reuse the </a:t>
            </a:r>
            <a:r>
              <a:rPr lang="en-GB" dirty="0" smtClean="0"/>
              <a:t>pilots.</a:t>
            </a:r>
          </a:p>
          <a:p>
            <a:pPr lvl="1"/>
            <a:r>
              <a:rPr lang="en-GB" dirty="0" smtClean="0"/>
              <a:t>Pilot contamination</a:t>
            </a:r>
            <a:r>
              <a:rPr lang="en-GB" dirty="0"/>
              <a:t>: occurs when </a:t>
            </a:r>
            <a:r>
              <a:rPr lang="en-GB" dirty="0" smtClean="0"/>
              <a:t>the CSI </a:t>
            </a:r>
            <a:r>
              <a:rPr lang="en-GB" dirty="0"/>
              <a:t>at the base station </a:t>
            </a:r>
            <a:r>
              <a:rPr lang="en-GB" dirty="0" smtClean="0"/>
              <a:t>in one </a:t>
            </a:r>
            <a:r>
              <a:rPr lang="en-GB" dirty="0"/>
              <a:t>cell is affected by users from other </a:t>
            </a:r>
            <a:r>
              <a:rPr lang="en-GB" dirty="0" smtClean="0"/>
              <a:t>cells.</a:t>
            </a:r>
          </a:p>
          <a:p>
            <a:r>
              <a:rPr lang="en-GB" dirty="0" smtClean="0"/>
              <a:t>Topics for investigation:</a:t>
            </a:r>
          </a:p>
          <a:p>
            <a:pPr lvl="1"/>
            <a:r>
              <a:rPr lang="en-GB" dirty="0" smtClean="0"/>
              <a:t>Design of channel estimation strategies that avoid pilot contamination.</a:t>
            </a:r>
          </a:p>
          <a:p>
            <a:pPr lvl="1"/>
            <a:r>
              <a:rPr lang="en-GB" dirty="0" smtClean="0"/>
              <a:t>Design of precoding and detection algorithms for Network MIMO with large arrays.</a:t>
            </a:r>
          </a:p>
          <a:p>
            <a:pPr marL="400050"/>
            <a:endParaRPr lang="en-GB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373" y="1556793"/>
            <a:ext cx="3846027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652120" y="5445224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J. Jose, A. </a:t>
            </a:r>
            <a:r>
              <a:rPr lang="en-GB" sz="1200" dirty="0" err="1"/>
              <a:t>Ashikhmin</a:t>
            </a:r>
            <a:r>
              <a:rPr lang="en-GB" sz="1200" dirty="0"/>
              <a:t>, T. L. </a:t>
            </a:r>
            <a:r>
              <a:rPr lang="en-GB" sz="1200" dirty="0" err="1"/>
              <a:t>Marzetta</a:t>
            </a:r>
            <a:r>
              <a:rPr lang="en-GB" sz="1200" dirty="0"/>
              <a:t>, S. </a:t>
            </a:r>
            <a:r>
              <a:rPr lang="en-GB" sz="1200" dirty="0" err="1"/>
              <a:t>Vishwanath</a:t>
            </a:r>
            <a:r>
              <a:rPr lang="en-GB" sz="1200" dirty="0"/>
              <a:t>, “Pilot </a:t>
            </a:r>
            <a:r>
              <a:rPr lang="en-GB" sz="1200" dirty="0" smtClean="0"/>
              <a:t>Contamination and </a:t>
            </a:r>
            <a:r>
              <a:rPr lang="en-GB" sz="1200" dirty="0"/>
              <a:t>Precoding in Multi-Cell TDD Systems,” </a:t>
            </a:r>
            <a:r>
              <a:rPr lang="en-GB" sz="1200" i="1" dirty="0"/>
              <a:t>IEEE </a:t>
            </a:r>
            <a:r>
              <a:rPr lang="en-GB" sz="1200" i="1" dirty="0" smtClean="0"/>
              <a:t>Transactions on </a:t>
            </a:r>
            <a:r>
              <a:rPr lang="en-GB" sz="1200" i="1" dirty="0"/>
              <a:t>Wireless Communications</a:t>
            </a:r>
            <a:r>
              <a:rPr lang="en-GB" sz="1200" dirty="0"/>
              <a:t>, vol.10, no.8, pp. 2640-2651, </a:t>
            </a:r>
            <a:r>
              <a:rPr lang="en-GB" sz="1200" dirty="0" smtClean="0"/>
              <a:t>August 2011</a:t>
            </a:r>
            <a:r>
              <a:rPr lang="en-GB" sz="1200" dirty="0"/>
              <a:t>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3313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 Scenarios: </a:t>
            </a:r>
            <a:r>
              <a:rPr lang="en-GB" dirty="0" smtClean="0"/>
              <a:t>Local Area Networks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92514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Future wireless local area networks:</a:t>
            </a:r>
          </a:p>
          <a:p>
            <a:pPr lvl="1"/>
            <a:r>
              <a:rPr lang="en-GB" dirty="0" smtClean="0"/>
              <a:t>Tremendous increase in the last years with the proliferation of access points (APs) in hot spots and home users.</a:t>
            </a:r>
          </a:p>
          <a:p>
            <a:pPr lvl="1"/>
            <a:r>
              <a:rPr lang="en-GB" dirty="0" smtClean="0"/>
              <a:t>IEEE 802.11ac: MIMO-OFDM with 20 or 40 MHz, up to 8 antennas at APs, 64 subcarriers which are not all used.</a:t>
            </a:r>
          </a:p>
          <a:p>
            <a:pPr lvl="1"/>
            <a:r>
              <a:rPr lang="en-GB" dirty="0" smtClean="0"/>
              <a:t>Massive MIMO: compact antennas, planar array geometries,  etc.</a:t>
            </a:r>
          </a:p>
          <a:p>
            <a:r>
              <a:rPr lang="en-GB" dirty="0" smtClean="0"/>
              <a:t>Research problems:</a:t>
            </a:r>
          </a:p>
          <a:p>
            <a:pPr lvl="1"/>
            <a:r>
              <a:rPr lang="en-GB" dirty="0" smtClean="0"/>
              <a:t>Coupling effects and I/Q imbalances.</a:t>
            </a:r>
          </a:p>
          <a:p>
            <a:pPr lvl="1"/>
            <a:r>
              <a:rPr lang="en-GB" dirty="0" smtClean="0"/>
              <a:t>Physical dimensions of APs and user devices.</a:t>
            </a:r>
            <a:endParaRPr lang="en-GB" dirty="0"/>
          </a:p>
          <a:p>
            <a:pPr marL="400050"/>
            <a:r>
              <a:rPr lang="en-GB" dirty="0"/>
              <a:t>Topics for </a:t>
            </a:r>
            <a:r>
              <a:rPr lang="en-GB" dirty="0" smtClean="0"/>
              <a:t>investigation:</a:t>
            </a:r>
          </a:p>
          <a:p>
            <a:pPr marL="800100" lvl="1"/>
            <a:r>
              <a:rPr lang="en-GB" dirty="0" smtClean="0"/>
              <a:t>Coupling must be mitigated by DSP or smart RF solutions.</a:t>
            </a:r>
          </a:p>
          <a:p>
            <a:pPr lvl="1"/>
            <a:r>
              <a:rPr lang="en-GB" dirty="0" smtClean="0"/>
              <a:t>Design of efficient precoding  and detection algorithms.</a:t>
            </a:r>
          </a:p>
          <a:p>
            <a:pPr lvl="1"/>
            <a:r>
              <a:rPr lang="en-GB" dirty="0" smtClean="0"/>
              <a:t>Design of decoding algorithms with reduced delay.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743" y="1609368"/>
            <a:ext cx="4007257" cy="279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580112" y="5301208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Wireless LAN Medium Access Control (MAC) and Physical </a:t>
            </a:r>
            <a:r>
              <a:rPr lang="en-GB" sz="1200" dirty="0" smtClean="0"/>
              <a:t>Layer (</a:t>
            </a:r>
            <a:r>
              <a:rPr lang="en-GB" sz="1200" dirty="0"/>
              <a:t>PHY) Specifications: Enhancements for Very High Throughput for</a:t>
            </a:r>
          </a:p>
          <a:p>
            <a:r>
              <a:rPr lang="en-GB" sz="1200" dirty="0"/>
              <a:t>Operation in Bands Below 6GHz, IEEE P802.11ac/D1.0 </a:t>
            </a:r>
            <a:r>
              <a:rPr lang="en-GB" sz="1200" dirty="0" err="1"/>
              <a:t>Stdandard</a:t>
            </a:r>
            <a:r>
              <a:rPr lang="en-GB" sz="1200" dirty="0" smtClean="0"/>
              <a:t>., Jan</a:t>
            </a:r>
            <a:r>
              <a:rPr lang="en-GB" sz="1200" dirty="0"/>
              <a:t>. 2011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3863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Signal Models: Downlink Case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904" cy="5256584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GB" dirty="0" smtClean="0"/>
              <a:t>Multiuser </a:t>
            </a:r>
            <a:r>
              <a:rPr lang="en-GB" dirty="0"/>
              <a:t>massive </a:t>
            </a:r>
            <a:r>
              <a:rPr lang="en-GB" dirty="0" smtClean="0"/>
              <a:t>MIMO system:  </a:t>
            </a:r>
          </a:p>
          <a:p>
            <a:pPr lvl="1">
              <a:lnSpc>
                <a:spcPts val="2500"/>
              </a:lnSpc>
            </a:pPr>
            <a:r>
              <a:rPr lang="en-GB" dirty="0" smtClean="0"/>
              <a:t>N</a:t>
            </a:r>
            <a:r>
              <a:rPr lang="en-GB" baseline="-25000" dirty="0" smtClean="0"/>
              <a:t>A</a:t>
            </a:r>
            <a:r>
              <a:rPr lang="en-GB" dirty="0" smtClean="0"/>
              <a:t> antennas at the transmitter (satellite gateway, base station or WLAN AP).</a:t>
            </a:r>
          </a:p>
          <a:p>
            <a:pPr lvl="1">
              <a:lnSpc>
                <a:spcPts val="2500"/>
              </a:lnSpc>
            </a:pPr>
            <a:r>
              <a:rPr lang="en-GB" dirty="0" smtClean="0"/>
              <a:t>K users and each is equipped with N</a:t>
            </a:r>
            <a:r>
              <a:rPr lang="en-GB" baseline="-25000" dirty="0" smtClean="0"/>
              <a:t>U</a:t>
            </a:r>
            <a:r>
              <a:rPr lang="en-GB" dirty="0" smtClean="0"/>
              <a:t> antennas.</a:t>
            </a:r>
          </a:p>
          <a:p>
            <a:pPr>
              <a:lnSpc>
                <a:spcPts val="2500"/>
              </a:lnSpc>
            </a:pPr>
            <a:r>
              <a:rPr lang="en-GB" dirty="0"/>
              <a:t>Fundamental massive MIMO scenarios:</a:t>
            </a:r>
          </a:p>
          <a:p>
            <a:pPr lvl="1">
              <a:lnSpc>
                <a:spcPts val="2500"/>
              </a:lnSpc>
            </a:pPr>
            <a:r>
              <a:rPr lang="en-GB" sz="1600" dirty="0"/>
              <a:t>When N</a:t>
            </a:r>
            <a:r>
              <a:rPr lang="en-GB" sz="1600" baseline="-25000" dirty="0"/>
              <a:t>A </a:t>
            </a:r>
            <a:r>
              <a:rPr lang="en-GB" sz="1600" dirty="0"/>
              <a:t>&gt;&gt; KN</a:t>
            </a:r>
            <a:r>
              <a:rPr lang="en-GB" sz="1600" baseline="-25000" dirty="0"/>
              <a:t>U</a:t>
            </a:r>
            <a:r>
              <a:rPr lang="en-GB" sz="1600" dirty="0"/>
              <a:t> -&gt;   excess degrees of freedom leverages array gain</a:t>
            </a:r>
          </a:p>
          <a:p>
            <a:pPr lvl="1">
              <a:lnSpc>
                <a:spcPts val="2500"/>
              </a:lnSpc>
            </a:pPr>
            <a:r>
              <a:rPr lang="en-GB" sz="1600" dirty="0"/>
              <a:t>When N</a:t>
            </a:r>
            <a:r>
              <a:rPr lang="en-GB" sz="1600" baseline="-25000" dirty="0"/>
              <a:t>A </a:t>
            </a:r>
            <a:r>
              <a:rPr lang="en-GB" sz="1600" dirty="0"/>
              <a:t>~ KN</a:t>
            </a:r>
            <a:r>
              <a:rPr lang="en-GB" sz="1600" baseline="-25000" dirty="0"/>
              <a:t>U</a:t>
            </a:r>
            <a:r>
              <a:rPr lang="en-GB" sz="1600" dirty="0"/>
              <a:t>   -&gt;  absence of extra degrees of freedom</a:t>
            </a:r>
          </a:p>
          <a:p>
            <a:pPr>
              <a:lnSpc>
                <a:spcPts val="2500"/>
              </a:lnSpc>
            </a:pPr>
            <a:r>
              <a:rPr lang="en-GB" dirty="0" err="1" smtClean="0"/>
              <a:t>Precoded</a:t>
            </a:r>
            <a:r>
              <a:rPr lang="en-GB" dirty="0" smtClean="0"/>
              <a:t> data:</a:t>
            </a:r>
          </a:p>
          <a:p>
            <a:pPr lvl="1">
              <a:lnSpc>
                <a:spcPts val="2500"/>
              </a:lnSpc>
            </a:pPr>
            <a:r>
              <a:rPr lang="en-GB" dirty="0" smtClean="0"/>
              <a:t>KN</a:t>
            </a:r>
            <a:r>
              <a:rPr lang="en-GB" baseline="-25000" dirty="0" smtClean="0"/>
              <a:t>U</a:t>
            </a:r>
            <a:r>
              <a:rPr lang="en-GB" dirty="0" smtClean="0"/>
              <a:t> x 1 data vector </a:t>
            </a:r>
            <a:r>
              <a:rPr lang="en-GB" b="1" dirty="0" smtClean="0"/>
              <a:t>s</a:t>
            </a:r>
            <a:r>
              <a:rPr lang="en-GB" dirty="0" smtClean="0"/>
              <a:t>[</a:t>
            </a:r>
            <a:r>
              <a:rPr lang="en-GB" dirty="0" err="1" smtClean="0"/>
              <a:t>i</a:t>
            </a:r>
            <a:r>
              <a:rPr lang="en-GB" dirty="0" smtClean="0"/>
              <a:t>] = [</a:t>
            </a:r>
            <a:r>
              <a:rPr lang="en-GB" b="1" dirty="0" smtClean="0"/>
              <a:t>s</a:t>
            </a:r>
            <a:r>
              <a:rPr lang="en-GB" baseline="-25000" dirty="0" smtClean="0"/>
              <a:t>1 </a:t>
            </a:r>
            <a:r>
              <a:rPr lang="en-GB" baseline="30000" dirty="0" smtClean="0"/>
              <a:t>T</a:t>
            </a:r>
            <a:r>
              <a:rPr lang="en-GB" dirty="0" smtClean="0"/>
              <a:t>[</a:t>
            </a:r>
            <a:r>
              <a:rPr lang="en-GB" dirty="0" err="1" smtClean="0"/>
              <a:t>i</a:t>
            </a:r>
            <a:r>
              <a:rPr lang="en-GB" dirty="0" smtClean="0"/>
              <a:t>] … </a:t>
            </a:r>
            <a:r>
              <a:rPr lang="en-GB" b="1" dirty="0" err="1" smtClean="0"/>
              <a:t>s</a:t>
            </a:r>
            <a:r>
              <a:rPr lang="en-GB" baseline="-25000" dirty="0" err="1" smtClean="0"/>
              <a:t>k</a:t>
            </a:r>
            <a:r>
              <a:rPr lang="en-GB" baseline="30000" dirty="0" err="1"/>
              <a:t>T</a:t>
            </a:r>
            <a:r>
              <a:rPr lang="en-GB" baseline="30000" dirty="0"/>
              <a:t> </a:t>
            </a:r>
            <a:r>
              <a:rPr lang="en-GB" dirty="0" smtClean="0"/>
              <a:t>[</a:t>
            </a:r>
            <a:r>
              <a:rPr lang="en-GB" dirty="0" err="1"/>
              <a:t>i</a:t>
            </a:r>
            <a:r>
              <a:rPr lang="en-GB" dirty="0" smtClean="0"/>
              <a:t>]… </a:t>
            </a:r>
            <a:r>
              <a:rPr lang="en-GB" b="1" dirty="0" err="1" smtClean="0"/>
              <a:t>s</a:t>
            </a:r>
            <a:r>
              <a:rPr lang="en-GB" baseline="-25000" dirty="0" err="1" smtClean="0"/>
              <a:t>K</a:t>
            </a:r>
            <a:r>
              <a:rPr lang="en-GB" baseline="30000" dirty="0" err="1"/>
              <a:t>T</a:t>
            </a:r>
            <a:r>
              <a:rPr lang="en-GB" baseline="30000" dirty="0"/>
              <a:t> </a:t>
            </a:r>
            <a:r>
              <a:rPr lang="en-GB" dirty="0" smtClean="0"/>
              <a:t>[</a:t>
            </a:r>
            <a:r>
              <a:rPr lang="en-GB" dirty="0" err="1" smtClean="0"/>
              <a:t>i</a:t>
            </a:r>
            <a:r>
              <a:rPr lang="en-GB" dirty="0" smtClean="0"/>
              <a:t>]]</a:t>
            </a:r>
            <a:r>
              <a:rPr lang="en-GB" baseline="30000" dirty="0"/>
              <a:t> T</a:t>
            </a:r>
            <a:endParaRPr lang="en-GB" dirty="0" smtClean="0"/>
          </a:p>
          <a:p>
            <a:pPr lvl="1">
              <a:lnSpc>
                <a:spcPts val="2500"/>
              </a:lnSpc>
            </a:pPr>
            <a:r>
              <a:rPr lang="en-GB" dirty="0"/>
              <a:t>N</a:t>
            </a:r>
            <a:r>
              <a:rPr lang="en-GB" baseline="-25000" dirty="0"/>
              <a:t>A</a:t>
            </a:r>
            <a:r>
              <a:rPr lang="en-GB" dirty="0" smtClean="0"/>
              <a:t> x 1 </a:t>
            </a:r>
            <a:r>
              <a:rPr lang="en-GB" dirty="0" err="1"/>
              <a:t>p</a:t>
            </a:r>
            <a:r>
              <a:rPr lang="en-GB" dirty="0" err="1" smtClean="0"/>
              <a:t>recoded</a:t>
            </a:r>
            <a:r>
              <a:rPr lang="en-GB" dirty="0" smtClean="0"/>
              <a:t> data </a:t>
            </a:r>
            <a:r>
              <a:rPr lang="en-GB" b="1" dirty="0" err="1" smtClean="0"/>
              <a:t>x</a:t>
            </a:r>
            <a:r>
              <a:rPr lang="en-GB" baseline="-25000" dirty="0" err="1" smtClean="0"/>
              <a:t>k</a:t>
            </a:r>
            <a:r>
              <a:rPr lang="en-GB" dirty="0" smtClean="0"/>
              <a:t>[</a:t>
            </a:r>
            <a:r>
              <a:rPr lang="en-GB" dirty="0" err="1" smtClean="0"/>
              <a:t>i</a:t>
            </a:r>
            <a:r>
              <a:rPr lang="en-GB" dirty="0" smtClean="0"/>
              <a:t>] = P (</a:t>
            </a:r>
            <a:r>
              <a:rPr lang="en-GB" b="1" dirty="0" err="1" smtClean="0"/>
              <a:t>s</a:t>
            </a:r>
            <a:r>
              <a:rPr lang="en-GB" baseline="-25000" dirty="0" err="1" smtClean="0"/>
              <a:t>k</a:t>
            </a:r>
            <a:r>
              <a:rPr lang="en-GB" dirty="0" smtClean="0"/>
              <a:t>[</a:t>
            </a:r>
            <a:r>
              <a:rPr lang="en-GB" dirty="0" err="1" smtClean="0"/>
              <a:t>i</a:t>
            </a:r>
            <a:r>
              <a:rPr lang="en-GB" dirty="0" smtClean="0"/>
              <a:t>]) ,</a:t>
            </a:r>
          </a:p>
          <a:p>
            <a:pPr marL="57150" indent="0">
              <a:lnSpc>
                <a:spcPts val="2500"/>
              </a:lnSpc>
              <a:buNone/>
            </a:pPr>
            <a:r>
              <a:rPr lang="en-GB" sz="1800" dirty="0"/>
              <a:t>w</a:t>
            </a:r>
            <a:r>
              <a:rPr lang="en-GB" sz="1800" dirty="0" smtClean="0"/>
              <a:t>here each </a:t>
            </a:r>
            <a:r>
              <a:rPr lang="en-GB" sz="1800" dirty="0"/>
              <a:t>symbol </a:t>
            </a:r>
            <a:r>
              <a:rPr lang="en-GB" sz="1800" dirty="0" err="1" smtClean="0"/>
              <a:t>s</a:t>
            </a:r>
            <a:r>
              <a:rPr lang="en-GB" sz="1800" baseline="-25000" dirty="0" err="1" smtClean="0"/>
              <a:t>i</a:t>
            </a:r>
            <a:r>
              <a:rPr lang="en-GB" sz="1800" dirty="0" smtClean="0"/>
              <a:t>  </a:t>
            </a:r>
            <a:r>
              <a:rPr lang="el-GR" sz="1800" dirty="0" smtClean="0"/>
              <a:t>ϵ</a:t>
            </a:r>
            <a:r>
              <a:rPr lang="en-GB" sz="1800" dirty="0" smtClean="0"/>
              <a:t> </a:t>
            </a:r>
            <a:r>
              <a:rPr lang="en-GB" sz="1800" i="1" dirty="0" smtClean="0"/>
              <a:t>A </a:t>
            </a:r>
            <a:r>
              <a:rPr lang="en-GB" sz="1800" dirty="0"/>
              <a:t>= </a:t>
            </a:r>
            <a:r>
              <a:rPr lang="en-GB" sz="1800" i="1" dirty="0"/>
              <a:t>{</a:t>
            </a:r>
            <a:r>
              <a:rPr lang="en-GB" sz="1800" i="1" dirty="0" smtClean="0"/>
              <a:t>a</a:t>
            </a:r>
            <a:r>
              <a:rPr lang="en-GB" sz="1800" baseline="-25000" dirty="0" smtClean="0"/>
              <a:t>1 </a:t>
            </a:r>
            <a:r>
              <a:rPr lang="en-GB" sz="1800" i="1" dirty="0" smtClean="0"/>
              <a:t>, … , </a:t>
            </a:r>
            <a:r>
              <a:rPr lang="en-GB" sz="1800" i="1" dirty="0" err="1" smtClean="0"/>
              <a:t>a</a:t>
            </a:r>
            <a:r>
              <a:rPr lang="en-GB" sz="1800" i="1" baseline="-25000" dirty="0" err="1" smtClean="0"/>
              <a:t>N</a:t>
            </a:r>
            <a:r>
              <a:rPr lang="en-GB" sz="1800" i="1" baseline="-25000" dirty="0" smtClean="0"/>
              <a:t> </a:t>
            </a:r>
            <a:r>
              <a:rPr lang="en-GB" sz="1800" i="1" dirty="0" smtClean="0"/>
              <a:t>},</a:t>
            </a:r>
            <a:r>
              <a:rPr lang="en-GB" sz="1800" dirty="0" smtClean="0"/>
              <a:t> has zero </a:t>
            </a:r>
            <a:r>
              <a:rPr lang="en-GB" sz="1800" dirty="0"/>
              <a:t>mean and variance </a:t>
            </a:r>
            <a:r>
              <a:rPr lang="el-GR" sz="1800" dirty="0" smtClean="0"/>
              <a:t>σ</a:t>
            </a:r>
            <a:r>
              <a:rPr lang="en-GB" sz="1800" baseline="-25000" dirty="0" smtClean="0"/>
              <a:t>s</a:t>
            </a:r>
            <a:r>
              <a:rPr lang="en-GB" sz="1800" baseline="30000" dirty="0" smtClean="0"/>
              <a:t>2</a:t>
            </a:r>
            <a:r>
              <a:rPr lang="en-GB" sz="1800" dirty="0" smtClean="0"/>
              <a:t>.</a:t>
            </a:r>
          </a:p>
          <a:p>
            <a:pPr indent="-285750">
              <a:lnSpc>
                <a:spcPts val="2500"/>
              </a:lnSpc>
            </a:pPr>
            <a:r>
              <a:rPr lang="en-GB" dirty="0" smtClean="0"/>
              <a:t>Received data:</a:t>
            </a:r>
          </a:p>
          <a:p>
            <a:pPr lvl="1">
              <a:lnSpc>
                <a:spcPts val="2500"/>
              </a:lnSpc>
            </a:pPr>
            <a:r>
              <a:rPr lang="en-GB" dirty="0" smtClean="0"/>
              <a:t>N</a:t>
            </a:r>
            <a:r>
              <a:rPr lang="en-GB" baseline="-25000" dirty="0" smtClean="0"/>
              <a:t>U</a:t>
            </a:r>
            <a:r>
              <a:rPr lang="en-GB" dirty="0" smtClean="0"/>
              <a:t> </a:t>
            </a:r>
            <a:r>
              <a:rPr lang="en-GB" dirty="0"/>
              <a:t>x 1 </a:t>
            </a:r>
            <a:r>
              <a:rPr lang="en-GB" dirty="0" smtClean="0"/>
              <a:t>received </a:t>
            </a:r>
            <a:r>
              <a:rPr lang="en-GB" dirty="0"/>
              <a:t>vector</a:t>
            </a:r>
          </a:p>
          <a:p>
            <a:pPr marL="0" indent="0">
              <a:lnSpc>
                <a:spcPts val="2500"/>
              </a:lnSpc>
              <a:buNone/>
            </a:pPr>
            <a:endParaRPr lang="en-GB" sz="1800" dirty="0" smtClean="0"/>
          </a:p>
          <a:p>
            <a:pPr marL="0" indent="0">
              <a:lnSpc>
                <a:spcPts val="2500"/>
              </a:lnSpc>
              <a:buNone/>
            </a:pPr>
            <a:r>
              <a:rPr lang="en-GB" sz="1800" dirty="0" smtClean="0"/>
              <a:t>where </a:t>
            </a:r>
            <a:r>
              <a:rPr lang="en-GB" sz="1800" b="1" dirty="0" err="1" smtClean="0"/>
              <a:t>H</a:t>
            </a:r>
            <a:r>
              <a:rPr lang="en-GB" sz="1800" baseline="-25000" dirty="0" err="1" smtClean="0"/>
              <a:t>k</a:t>
            </a:r>
            <a:r>
              <a:rPr lang="en-GB" sz="1800" dirty="0" smtClean="0"/>
              <a:t> </a:t>
            </a:r>
            <a:r>
              <a:rPr lang="en-GB" sz="1800" dirty="0"/>
              <a:t>is the N</a:t>
            </a:r>
            <a:r>
              <a:rPr lang="en-GB" sz="1800" baseline="-25000" dirty="0"/>
              <a:t>U </a:t>
            </a:r>
            <a:r>
              <a:rPr lang="en-GB" sz="1800" dirty="0"/>
              <a:t> x N</a:t>
            </a:r>
            <a:r>
              <a:rPr lang="en-GB" sz="1800" baseline="-25000" dirty="0"/>
              <a:t>A</a:t>
            </a:r>
            <a:r>
              <a:rPr lang="en-GB" sz="1800" dirty="0"/>
              <a:t> </a:t>
            </a:r>
            <a:r>
              <a:rPr lang="en-GB" sz="1800" dirty="0" smtClean="0"/>
              <a:t>channel matrix and </a:t>
            </a:r>
            <a:r>
              <a:rPr lang="en-GB" sz="1800" b="1" dirty="0" err="1" smtClean="0"/>
              <a:t>n</a:t>
            </a:r>
            <a:r>
              <a:rPr lang="en-GB" sz="1800" baseline="-25000" dirty="0" err="1" smtClean="0"/>
              <a:t>k</a:t>
            </a:r>
            <a:r>
              <a:rPr lang="en-GB" sz="1800" baseline="-25000" dirty="0" smtClean="0"/>
              <a:t> </a:t>
            </a:r>
            <a:r>
              <a:rPr lang="en-GB" sz="1800" dirty="0" smtClean="0"/>
              <a:t>is the </a:t>
            </a:r>
            <a:r>
              <a:rPr lang="en-GB" sz="1800" dirty="0"/>
              <a:t>N</a:t>
            </a:r>
            <a:r>
              <a:rPr lang="en-GB" sz="1800" baseline="-25000" dirty="0"/>
              <a:t>U</a:t>
            </a:r>
            <a:r>
              <a:rPr lang="en-GB" sz="1800" dirty="0" smtClean="0"/>
              <a:t> x 1 noise vector.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517232"/>
            <a:ext cx="25431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184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Signal Models: Uplink Case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600"/>
              </a:lnSpc>
            </a:pPr>
            <a:r>
              <a:rPr lang="en-GB" dirty="0"/>
              <a:t>Multiuser massive MIMO system:  </a:t>
            </a:r>
          </a:p>
          <a:p>
            <a:pPr lvl="1">
              <a:lnSpc>
                <a:spcPts val="2600"/>
              </a:lnSpc>
            </a:pPr>
            <a:r>
              <a:rPr lang="en-GB" dirty="0"/>
              <a:t>N</a:t>
            </a:r>
            <a:r>
              <a:rPr lang="en-GB" baseline="-25000" dirty="0"/>
              <a:t>A</a:t>
            </a:r>
            <a:r>
              <a:rPr lang="en-GB" dirty="0"/>
              <a:t> antennas at the </a:t>
            </a:r>
            <a:r>
              <a:rPr lang="en-GB" dirty="0" smtClean="0"/>
              <a:t>receiver </a:t>
            </a:r>
            <a:r>
              <a:rPr lang="en-GB" dirty="0"/>
              <a:t>(satellite gateway, base station or WLAN AP).</a:t>
            </a:r>
          </a:p>
          <a:p>
            <a:pPr lvl="1">
              <a:lnSpc>
                <a:spcPts val="2600"/>
              </a:lnSpc>
            </a:pPr>
            <a:r>
              <a:rPr lang="en-GB" dirty="0"/>
              <a:t>K users </a:t>
            </a:r>
            <a:r>
              <a:rPr lang="en-GB" dirty="0" smtClean="0"/>
              <a:t>and </a:t>
            </a:r>
            <a:r>
              <a:rPr lang="en-GB" dirty="0"/>
              <a:t>each is equipped with N</a:t>
            </a:r>
            <a:r>
              <a:rPr lang="en-GB" baseline="-25000" dirty="0"/>
              <a:t>U</a:t>
            </a:r>
            <a:r>
              <a:rPr lang="en-GB" dirty="0"/>
              <a:t> antennas.</a:t>
            </a:r>
          </a:p>
          <a:p>
            <a:pPr>
              <a:lnSpc>
                <a:spcPts val="2600"/>
              </a:lnSpc>
            </a:pPr>
            <a:r>
              <a:rPr lang="en-GB" dirty="0"/>
              <a:t>Fundamental massive MIMO scenarios:</a:t>
            </a:r>
          </a:p>
          <a:p>
            <a:pPr lvl="1">
              <a:lnSpc>
                <a:spcPts val="2600"/>
              </a:lnSpc>
            </a:pPr>
            <a:r>
              <a:rPr lang="en-GB" sz="1600" dirty="0"/>
              <a:t>When N</a:t>
            </a:r>
            <a:r>
              <a:rPr lang="en-GB" sz="1600" baseline="-25000" dirty="0"/>
              <a:t>A </a:t>
            </a:r>
            <a:r>
              <a:rPr lang="en-GB" sz="1600" dirty="0"/>
              <a:t>&gt;&gt; KN</a:t>
            </a:r>
            <a:r>
              <a:rPr lang="en-GB" sz="1600" baseline="-25000" dirty="0"/>
              <a:t>U</a:t>
            </a:r>
            <a:r>
              <a:rPr lang="en-GB" sz="1600" dirty="0"/>
              <a:t> -&gt;   excess degrees of freedom leverages array gain</a:t>
            </a:r>
          </a:p>
          <a:p>
            <a:pPr lvl="1">
              <a:lnSpc>
                <a:spcPts val="2600"/>
              </a:lnSpc>
            </a:pPr>
            <a:r>
              <a:rPr lang="en-GB" sz="1600" dirty="0"/>
              <a:t>When N</a:t>
            </a:r>
            <a:r>
              <a:rPr lang="en-GB" sz="1600" baseline="-25000" dirty="0"/>
              <a:t>A </a:t>
            </a:r>
            <a:r>
              <a:rPr lang="en-GB" sz="1600" dirty="0"/>
              <a:t>~ KN</a:t>
            </a:r>
            <a:r>
              <a:rPr lang="en-GB" sz="1600" baseline="-25000" dirty="0"/>
              <a:t>U</a:t>
            </a:r>
            <a:r>
              <a:rPr lang="en-GB" sz="1600" dirty="0"/>
              <a:t>   -&gt;  absence of extra degrees of </a:t>
            </a:r>
            <a:r>
              <a:rPr lang="en-GB" sz="1600" dirty="0" smtClean="0"/>
              <a:t>freedom</a:t>
            </a:r>
          </a:p>
          <a:p>
            <a:pPr indent="-285750">
              <a:lnSpc>
                <a:spcPts val="2600"/>
              </a:lnSpc>
            </a:pPr>
            <a:r>
              <a:rPr lang="en-GB" dirty="0"/>
              <a:t>Received </a:t>
            </a:r>
            <a:r>
              <a:rPr lang="en-GB" dirty="0" smtClean="0"/>
              <a:t>data with sufficient statistics:</a:t>
            </a:r>
            <a:endParaRPr lang="en-GB" dirty="0"/>
          </a:p>
          <a:p>
            <a:pPr lvl="1">
              <a:lnSpc>
                <a:spcPts val="2600"/>
              </a:lnSpc>
            </a:pPr>
            <a:r>
              <a:rPr lang="en-GB" dirty="0" smtClean="0"/>
              <a:t>N</a:t>
            </a:r>
            <a:r>
              <a:rPr lang="en-GB" baseline="-25000" dirty="0" smtClean="0"/>
              <a:t>A</a:t>
            </a:r>
            <a:r>
              <a:rPr lang="en-GB" dirty="0" smtClean="0"/>
              <a:t> </a:t>
            </a:r>
            <a:r>
              <a:rPr lang="en-GB" dirty="0"/>
              <a:t>x 1 received vector</a:t>
            </a:r>
          </a:p>
          <a:p>
            <a:pPr marL="0" indent="0">
              <a:lnSpc>
                <a:spcPts val="2600"/>
              </a:lnSpc>
              <a:buNone/>
            </a:pPr>
            <a:endParaRPr lang="en-GB" sz="1800" dirty="0"/>
          </a:p>
          <a:p>
            <a:pPr marL="0" indent="0">
              <a:lnSpc>
                <a:spcPts val="2600"/>
              </a:lnSpc>
              <a:buNone/>
            </a:pPr>
            <a:r>
              <a:rPr lang="en-GB" sz="1800" dirty="0"/>
              <a:t>where </a:t>
            </a:r>
            <a:r>
              <a:rPr lang="en-GB" sz="1800" b="1" dirty="0" err="1"/>
              <a:t>H</a:t>
            </a:r>
            <a:r>
              <a:rPr lang="en-GB" sz="1800" baseline="-25000" dirty="0" err="1"/>
              <a:t>k</a:t>
            </a:r>
            <a:r>
              <a:rPr lang="en-GB" sz="1800" dirty="0"/>
              <a:t> is the </a:t>
            </a:r>
            <a:r>
              <a:rPr lang="en-GB" sz="1800" dirty="0" smtClean="0"/>
              <a:t>N</a:t>
            </a:r>
            <a:r>
              <a:rPr lang="en-GB" sz="1800" baseline="-25000" dirty="0" smtClean="0"/>
              <a:t>A </a:t>
            </a:r>
            <a:r>
              <a:rPr lang="en-GB" sz="1800" dirty="0" smtClean="0"/>
              <a:t> </a:t>
            </a:r>
            <a:r>
              <a:rPr lang="en-GB" sz="1800" dirty="0"/>
              <a:t>x </a:t>
            </a:r>
            <a:r>
              <a:rPr lang="en-GB" sz="1800" dirty="0" smtClean="0"/>
              <a:t>N</a:t>
            </a:r>
            <a:r>
              <a:rPr lang="en-GB" sz="1800" baseline="-25000" dirty="0" smtClean="0"/>
              <a:t>U</a:t>
            </a:r>
            <a:r>
              <a:rPr lang="en-GB" sz="1800" dirty="0" smtClean="0"/>
              <a:t> </a:t>
            </a:r>
            <a:r>
              <a:rPr lang="en-GB" sz="1800" dirty="0"/>
              <a:t>channel matrix and </a:t>
            </a:r>
            <a:r>
              <a:rPr lang="en-GB" sz="1800" b="1" dirty="0" smtClean="0"/>
              <a:t>n</a:t>
            </a:r>
            <a:r>
              <a:rPr lang="en-GB" sz="1800" baseline="-25000" dirty="0" smtClean="0"/>
              <a:t> </a:t>
            </a:r>
            <a:r>
              <a:rPr lang="en-GB" sz="1800" dirty="0"/>
              <a:t>is the </a:t>
            </a:r>
            <a:r>
              <a:rPr lang="en-GB" sz="1800" dirty="0" smtClean="0"/>
              <a:t>N</a:t>
            </a:r>
            <a:r>
              <a:rPr lang="en-GB" sz="1800" baseline="-25000" dirty="0" smtClean="0"/>
              <a:t>A</a:t>
            </a:r>
            <a:r>
              <a:rPr lang="en-GB" sz="1800" dirty="0" smtClean="0"/>
              <a:t> </a:t>
            </a:r>
            <a:r>
              <a:rPr lang="en-GB" sz="1800" dirty="0"/>
              <a:t>x 1 noise vector.</a:t>
            </a:r>
          </a:p>
          <a:p>
            <a:pPr marL="0" indent="0">
              <a:lnSpc>
                <a:spcPts val="2500"/>
              </a:lnSpc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437112"/>
            <a:ext cx="23050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3056</Words>
  <Application>Microsoft Office PowerPoint</Application>
  <PresentationFormat>Apresentação na tela (4:3)</PresentationFormat>
  <Paragraphs>286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Office Theme</vt:lpstr>
      <vt:lpstr>Massive MIMO Systems: Signal Processing Challenges and Research Trends</vt:lpstr>
      <vt:lpstr>Outline</vt:lpstr>
      <vt:lpstr>Introduction (1/2)</vt:lpstr>
      <vt:lpstr>Introduction (2/2)</vt:lpstr>
      <vt:lpstr>Application Scenarios: Satellite Networks</vt:lpstr>
      <vt:lpstr>Application Scenarios: Mobile Cellular Networks</vt:lpstr>
      <vt:lpstr>Application Scenarios: Local Area Networks</vt:lpstr>
      <vt:lpstr>Signal Models: Downlink Case</vt:lpstr>
      <vt:lpstr>Signal Models: Uplink Case</vt:lpstr>
      <vt:lpstr>Transmit Processing</vt:lpstr>
      <vt:lpstr>Operation in TDD Mode</vt:lpstr>
      <vt:lpstr>Pilot Contamination</vt:lpstr>
      <vt:lpstr>Resource Allocation</vt:lpstr>
      <vt:lpstr>Precoding and Related Techniques (1/2)</vt:lpstr>
      <vt:lpstr>Precoding and Related Techniques (2/2)</vt:lpstr>
      <vt:lpstr>Simulation Results</vt:lpstr>
      <vt:lpstr>Receive Processing</vt:lpstr>
      <vt:lpstr>Parameter Estimation Techniques</vt:lpstr>
      <vt:lpstr>Detection Techniques (1/2)</vt:lpstr>
      <vt:lpstr>Detection Techniques (2/2)</vt:lpstr>
      <vt:lpstr>Simulation Results</vt:lpstr>
      <vt:lpstr>Error Control Coding</vt:lpstr>
      <vt:lpstr>Mitigation of RF Impairments</vt:lpstr>
      <vt:lpstr>Future Trends and Emerging Topics</vt:lpstr>
      <vt:lpstr>Concluding Remarks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Rodrigo de Lamare</dc:creator>
  <cp:lastModifiedBy>Rodrigo de Lamare</cp:lastModifiedBy>
  <cp:revision>103</cp:revision>
  <cp:lastPrinted>2013-12-17T22:00:20Z</cp:lastPrinted>
  <dcterms:created xsi:type="dcterms:W3CDTF">2012-04-24T17:24:26Z</dcterms:created>
  <dcterms:modified xsi:type="dcterms:W3CDTF">2014-01-30T22:43:59Z</dcterms:modified>
</cp:coreProperties>
</file>