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9" r:id="rId3"/>
    <p:sldId id="260" r:id="rId4"/>
    <p:sldId id="261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67" r:id="rId13"/>
    <p:sldId id="268" r:id="rId14"/>
    <p:sldId id="269" r:id="rId15"/>
    <p:sldId id="270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06" autoAdjust="0"/>
    <p:restoredTop sz="94643" autoAdjust="0"/>
  </p:normalViewPr>
  <p:slideViewPr>
    <p:cSldViewPr>
      <p:cViewPr varScale="1">
        <p:scale>
          <a:sx n="50" d="100"/>
          <a:sy n="50" d="100"/>
        </p:scale>
        <p:origin x="-130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125C7-5E63-4A51-8789-497142A00A30}" type="datetimeFigureOut">
              <a:rPr lang="en-GB" smtClean="0"/>
              <a:pPr/>
              <a:t>02/11/2014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5EAF4-3335-4F51-8C3B-7195F7678C9F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400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02/11/2014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02/11/2014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02/11/2014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02/11/2014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02/11/2014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02/11/2014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02/11/2014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02/11/2014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02/11/2014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73050"/>
            <a:ext cx="2133873" cy="1859806"/>
          </a:xfrm>
        </p:spPr>
        <p:txBody>
          <a:bodyPr anchor="b">
            <a:noAutofit/>
          </a:bodyPr>
          <a:lstStyle>
            <a:lvl1pPr algn="l">
              <a:defRPr sz="28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2856"/>
            <a:ext cx="3008313" cy="39933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02/11/2014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1662-6D62-421A-977A-EE2AD584F909}" type="datetimeFigureOut">
              <a:rPr lang="en-GB" smtClean="0"/>
              <a:pPr/>
              <a:t>02/11/2014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AF9ED-DAB5-4C56-A996-73D403D8D8C4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B1662-6D62-421A-977A-EE2AD584F909}" type="datetimeFigureOut">
              <a:rPr lang="en-GB" smtClean="0"/>
              <a:pPr/>
              <a:t>02/11/2014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026" name="Picture 2" descr="Brasão da PUC-Ri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670"/>
            <a:ext cx="8001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aimundo@cetuc.puc-rio.br" TargetMode="External"/><Relationship Id="rId7" Type="http://schemas.openxmlformats.org/officeDocument/2006/relationships/image" Target="../media/image5.gif"/><Relationship Id="rId2" Type="http://schemas.openxmlformats.org/officeDocument/2006/relationships/hyperlink" Target="mailto:delamare@cetuc.puc-rio.b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7564" y="1844824"/>
            <a:ext cx="7772400" cy="1470025"/>
          </a:xfrm>
        </p:spPr>
        <p:txBody>
          <a:bodyPr>
            <a:noAutofit/>
          </a:bodyPr>
          <a:lstStyle/>
          <a:p>
            <a:r>
              <a:rPr lang="en-GB" altLang="zh-CN" sz="2800" b="1" dirty="0"/>
              <a:t>Sparsity-Aware Adaptive Algorithms Based on</a:t>
            </a:r>
            <a:br>
              <a:rPr lang="en-GB" altLang="zh-CN" sz="2800" b="1" dirty="0"/>
            </a:br>
            <a:r>
              <a:rPr lang="en-GB" altLang="zh-CN" sz="2800" b="1" dirty="0"/>
              <a:t>Alternating Optimization and Shrinkage</a:t>
            </a:r>
            <a:endParaRPr lang="zh-CN" altLang="en-US" sz="2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836804" cy="2063080"/>
          </a:xfrm>
        </p:spPr>
        <p:txBody>
          <a:bodyPr>
            <a:noAutofit/>
          </a:bodyPr>
          <a:lstStyle/>
          <a:p>
            <a:r>
              <a:rPr lang="en-GB" altLang="zh-CN" sz="1800" i="1" dirty="0" smtClean="0">
                <a:solidFill>
                  <a:schemeClr val="tx1"/>
                </a:solidFill>
              </a:rPr>
              <a:t>Rodrigo </a:t>
            </a:r>
            <a:r>
              <a:rPr lang="en-GB" altLang="zh-CN" sz="1800" i="1" dirty="0">
                <a:solidFill>
                  <a:schemeClr val="tx1"/>
                </a:solidFill>
              </a:rPr>
              <a:t>C. de </a:t>
            </a:r>
            <a:r>
              <a:rPr lang="en-GB" altLang="zh-CN" sz="1800" i="1" dirty="0" err="1" smtClean="0">
                <a:solidFill>
                  <a:schemeClr val="tx1"/>
                </a:solidFill>
              </a:rPr>
              <a:t>Lamare</a:t>
            </a:r>
            <a:r>
              <a:rPr lang="en-GB" altLang="zh-CN" sz="1800" i="1" dirty="0" smtClean="0">
                <a:solidFill>
                  <a:schemeClr val="tx1"/>
                </a:solidFill>
              </a:rPr>
              <a:t>*</a:t>
            </a:r>
            <a:r>
              <a:rPr lang="en-GB" altLang="zh-CN" sz="1800" i="1" baseline="30000" dirty="0" smtClean="0">
                <a:solidFill>
                  <a:schemeClr val="tx1"/>
                </a:solidFill>
              </a:rPr>
              <a:t>+</a:t>
            </a:r>
            <a:r>
              <a:rPr lang="en-GB" altLang="zh-CN" sz="1800" i="1" dirty="0" smtClean="0">
                <a:solidFill>
                  <a:schemeClr val="tx1"/>
                </a:solidFill>
              </a:rPr>
              <a:t> </a:t>
            </a:r>
            <a:r>
              <a:rPr lang="en-GB" altLang="zh-CN" sz="1800" i="1" dirty="0">
                <a:solidFill>
                  <a:schemeClr val="tx1"/>
                </a:solidFill>
              </a:rPr>
              <a:t>and </a:t>
            </a:r>
            <a:r>
              <a:rPr lang="en-GB" altLang="zh-CN" sz="1800" i="1" dirty="0" err="1" smtClean="0">
                <a:solidFill>
                  <a:schemeClr val="tx1"/>
                </a:solidFill>
              </a:rPr>
              <a:t>Raimundo</a:t>
            </a:r>
            <a:r>
              <a:rPr lang="en-GB" altLang="zh-CN" sz="1800" i="1" dirty="0" smtClean="0">
                <a:solidFill>
                  <a:schemeClr val="tx1"/>
                </a:solidFill>
              </a:rPr>
              <a:t> </a:t>
            </a:r>
            <a:r>
              <a:rPr lang="en-GB" altLang="zh-CN" sz="1800" i="1" dirty="0" err="1" smtClean="0">
                <a:solidFill>
                  <a:schemeClr val="tx1"/>
                </a:solidFill>
              </a:rPr>
              <a:t>Sampaio-Neto</a:t>
            </a:r>
            <a:r>
              <a:rPr lang="en-GB" altLang="zh-CN" sz="1800" i="1" baseline="30000" dirty="0" smtClean="0">
                <a:solidFill>
                  <a:schemeClr val="tx1"/>
                </a:solidFill>
              </a:rPr>
              <a:t>*</a:t>
            </a:r>
            <a:endParaRPr lang="en-GB" altLang="zh-CN" sz="1800" i="1" baseline="30000" dirty="0">
              <a:solidFill>
                <a:schemeClr val="tx1"/>
              </a:solidFill>
            </a:endParaRPr>
          </a:p>
          <a:p>
            <a:r>
              <a:rPr lang="en-GB" altLang="zh-CN" sz="1800" i="1" baseline="30000" dirty="0" smtClean="0">
                <a:solidFill>
                  <a:schemeClr val="tx1"/>
                </a:solidFill>
              </a:rPr>
              <a:t>+</a:t>
            </a:r>
            <a:r>
              <a:rPr lang="en-GB" altLang="zh-CN" sz="1800" i="1" dirty="0" smtClean="0">
                <a:solidFill>
                  <a:schemeClr val="tx1"/>
                </a:solidFill>
              </a:rPr>
              <a:t> </a:t>
            </a:r>
            <a:r>
              <a:rPr lang="en-GB" altLang="zh-CN" sz="1800" i="1" dirty="0">
                <a:solidFill>
                  <a:schemeClr val="tx1"/>
                </a:solidFill>
              </a:rPr>
              <a:t>Communications Research Group, Department of Electronics, University of York, U.K.</a:t>
            </a:r>
          </a:p>
          <a:p>
            <a:r>
              <a:rPr lang="en-GB" altLang="zh-CN" sz="1800" i="1" dirty="0">
                <a:solidFill>
                  <a:schemeClr val="tx1"/>
                </a:solidFill>
              </a:rPr>
              <a:t>* </a:t>
            </a:r>
            <a:r>
              <a:rPr lang="en-GB" altLang="zh-CN" sz="1800" i="1" dirty="0" smtClean="0">
                <a:solidFill>
                  <a:schemeClr val="tx1"/>
                </a:solidFill>
              </a:rPr>
              <a:t>CETUC</a:t>
            </a:r>
            <a:r>
              <a:rPr lang="en-GB" altLang="zh-CN" sz="1800" i="1" dirty="0">
                <a:solidFill>
                  <a:schemeClr val="tx1"/>
                </a:solidFill>
              </a:rPr>
              <a:t>, PUC-Rio, Brazil</a:t>
            </a:r>
          </a:p>
          <a:p>
            <a:r>
              <a:rPr lang="en-GB" altLang="zh-CN" sz="1800" i="1" dirty="0" smtClean="0">
                <a:solidFill>
                  <a:schemeClr val="tx1"/>
                </a:solidFill>
                <a:hlinkClick r:id="rId2"/>
              </a:rPr>
              <a:t>delamare@cetuc.puc-rio.br</a:t>
            </a:r>
            <a:r>
              <a:rPr lang="en-GB" altLang="zh-CN" sz="1800" i="1" dirty="0">
                <a:solidFill>
                  <a:schemeClr val="tx1"/>
                </a:solidFill>
              </a:rPr>
              <a:t> </a:t>
            </a:r>
            <a:r>
              <a:rPr lang="en-GB" altLang="zh-CN" sz="1800" i="1" dirty="0" smtClean="0">
                <a:solidFill>
                  <a:schemeClr val="tx1"/>
                </a:solidFill>
              </a:rPr>
              <a:t>and </a:t>
            </a:r>
            <a:r>
              <a:rPr lang="en-GB" altLang="zh-CN" sz="1800" i="1" dirty="0" smtClean="0">
                <a:solidFill>
                  <a:schemeClr val="tx1"/>
                </a:solidFill>
                <a:hlinkClick r:id="rId3"/>
              </a:rPr>
              <a:t>raimundo@cetuc.puc-rio.br</a:t>
            </a:r>
            <a:r>
              <a:rPr lang="en-GB" altLang="zh-CN" sz="1800" i="1" dirty="0" smtClean="0">
                <a:solidFill>
                  <a:schemeClr val="tx1"/>
                </a:solidFill>
              </a:rPr>
              <a:t> 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9512" y="5768959"/>
            <a:ext cx="936104" cy="812308"/>
            <a:chOff x="7056771" y="262697"/>
            <a:chExt cx="700954" cy="722889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6771" y="262697"/>
              <a:ext cx="700954" cy="503811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6771" y="822139"/>
              <a:ext cx="700954" cy="16344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6771" y="766508"/>
              <a:ext cx="700954" cy="55631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175113"/>
            <a:ext cx="285750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2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Statistical analysis </a:t>
            </a:r>
            <a:r>
              <a:rPr lang="en-GB" dirty="0" smtClean="0"/>
              <a:t>(2/3)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en-GB" dirty="0"/>
              <a:t>The </a:t>
            </a:r>
            <a:r>
              <a:rPr lang="en-GB" dirty="0" smtClean="0"/>
              <a:t>expectation of the scalar values that are functions of triple vector products can be rewritten and the MSE </a:t>
            </a:r>
            <a:r>
              <a:rPr lang="en-GB" dirty="0"/>
              <a:t>expressed </a:t>
            </a:r>
            <a:r>
              <a:rPr lang="en-GB" dirty="0" smtClean="0"/>
              <a:t>by</a:t>
            </a:r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where </a:t>
            </a:r>
            <a:r>
              <a:rPr lang="en-GB" i="1" dirty="0"/>
              <a:t>⊙ </a:t>
            </a:r>
            <a:r>
              <a:rPr lang="en-GB" dirty="0"/>
              <a:t>is the </a:t>
            </a:r>
            <a:r>
              <a:rPr lang="en-GB" dirty="0" err="1"/>
              <a:t>Hadamard</a:t>
            </a:r>
            <a:r>
              <a:rPr lang="en-GB" dirty="0"/>
              <a:t> </a:t>
            </a:r>
            <a:r>
              <a:rPr lang="en-GB" dirty="0" smtClean="0"/>
              <a:t>product,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      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          and</a:t>
            </a:r>
          </a:p>
          <a:p>
            <a:endParaRPr lang="en-GB" dirty="0" smtClean="0"/>
          </a:p>
          <a:p>
            <a:r>
              <a:rPr lang="en-GB" dirty="0" smtClean="0"/>
              <a:t>In what follows we proceed with simplifications that are valid for uncorrelated input signals.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2132856"/>
            <a:ext cx="48958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221088"/>
            <a:ext cx="15049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068960"/>
            <a:ext cx="17811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005" y="3576806"/>
            <a:ext cx="1952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550" y="3573016"/>
            <a:ext cx="1866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538706"/>
            <a:ext cx="16859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62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Statistical analysis </a:t>
            </a:r>
            <a:r>
              <a:rPr lang="en-GB" dirty="0" smtClean="0"/>
              <a:t>(3/3)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en-GB" dirty="0"/>
              <a:t>After some  simplifications the MSE can be written as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where </a:t>
            </a:r>
            <a:r>
              <a:rPr lang="en-GB" i="1" dirty="0" err="1"/>
              <a:t>w</a:t>
            </a:r>
            <a:r>
              <a:rPr lang="en-GB" i="1" baseline="30000" dirty="0" err="1"/>
              <a:t>n</a:t>
            </a:r>
            <a:r>
              <a:rPr lang="en-GB" i="1" baseline="-25000" dirty="0" err="1"/>
              <a:t>o</a:t>
            </a:r>
            <a:r>
              <a:rPr lang="en-GB" i="1" dirty="0"/>
              <a:t> </a:t>
            </a:r>
            <a:r>
              <a:rPr lang="en-GB" dirty="0"/>
              <a:t>and </a:t>
            </a:r>
            <a:r>
              <a:rPr lang="en-GB" i="1" dirty="0" err="1"/>
              <a:t>p</a:t>
            </a:r>
            <a:r>
              <a:rPr lang="en-GB" i="1" baseline="30000" dirty="0" err="1"/>
              <a:t>n</a:t>
            </a:r>
            <a:r>
              <a:rPr lang="en-GB" i="1" baseline="-25000" dirty="0" err="1"/>
              <a:t>o</a:t>
            </a:r>
            <a:r>
              <a:rPr lang="en-GB" i="1" dirty="0"/>
              <a:t> </a:t>
            </a:r>
            <a:r>
              <a:rPr lang="en-GB" dirty="0"/>
              <a:t>are the elements of </a:t>
            </a:r>
            <a:r>
              <a:rPr lang="en-GB" b="1" i="1" dirty="0" err="1"/>
              <a:t>w</a:t>
            </a:r>
            <a:r>
              <a:rPr lang="en-GB" baseline="-25000" dirty="0" err="1"/>
              <a:t>o</a:t>
            </a:r>
            <a:r>
              <a:rPr lang="en-GB" dirty="0"/>
              <a:t> and </a:t>
            </a:r>
            <a:r>
              <a:rPr lang="en-GB" b="1" i="1" dirty="0" err="1"/>
              <a:t>p</a:t>
            </a:r>
            <a:r>
              <a:rPr lang="en-GB" baseline="-25000" dirty="0" err="1"/>
              <a:t>o</a:t>
            </a:r>
            <a:r>
              <a:rPr lang="en-GB" dirty="0"/>
              <a:t>, respectively, </a:t>
            </a:r>
            <a:r>
              <a:rPr lang="en-GB" dirty="0" smtClean="0"/>
              <a:t>and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where                                                                                                  and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</a:t>
            </a:r>
            <a:r>
              <a:rPr lang="en-GB" dirty="0" smtClean="0"/>
              <a:t>nd         are the elements of                                           for </a:t>
            </a:r>
            <a:r>
              <a:rPr lang="en-GB" b="1" dirty="0" smtClean="0"/>
              <a:t>w</a:t>
            </a:r>
            <a:r>
              <a:rPr lang="en-GB" dirty="0" smtClean="0"/>
              <a:t>[</a:t>
            </a:r>
            <a:r>
              <a:rPr lang="en-GB" dirty="0" err="1" smtClean="0"/>
              <a:t>i</a:t>
            </a:r>
            <a:r>
              <a:rPr lang="en-GB" dirty="0" smtClean="0"/>
              <a:t>] and </a:t>
            </a:r>
            <a:r>
              <a:rPr lang="en-GB" b="1" dirty="0" smtClean="0"/>
              <a:t>p</a:t>
            </a:r>
            <a:r>
              <a:rPr lang="en-GB" dirty="0" smtClean="0"/>
              <a:t>[</a:t>
            </a:r>
            <a:r>
              <a:rPr lang="en-GB" dirty="0" err="1" smtClean="0"/>
              <a:t>i</a:t>
            </a:r>
            <a:r>
              <a:rPr lang="en-GB" dirty="0" smtClean="0"/>
              <a:t>] </a:t>
            </a:r>
            <a:endParaRPr lang="en-GB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018159"/>
            <a:ext cx="42100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058791"/>
            <a:ext cx="3952875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582" y="5661248"/>
            <a:ext cx="53911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718398"/>
            <a:ext cx="3048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117" y="6025643"/>
            <a:ext cx="22574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457" y="6063203"/>
            <a:ext cx="2381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524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Simulation Results (1/3)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268760"/>
            <a:ext cx="8136904" cy="4204245"/>
          </a:xfrm>
        </p:spPr>
        <p:txBody>
          <a:bodyPr>
            <a:noAutofit/>
          </a:bodyPr>
          <a:lstStyle/>
          <a:p>
            <a:r>
              <a:rPr lang="en-GB" dirty="0"/>
              <a:t>We compare our proposed </a:t>
            </a:r>
            <a:r>
              <a:rPr lang="en-GB" dirty="0" smtClean="0"/>
              <a:t>SA-ALT-LMS algorithms with:</a:t>
            </a:r>
          </a:p>
          <a:p>
            <a:pPr lvl="1"/>
            <a:r>
              <a:rPr lang="en-GB" dirty="0" smtClean="0"/>
              <a:t>The LMS </a:t>
            </a:r>
          </a:p>
          <a:p>
            <a:pPr lvl="1"/>
            <a:r>
              <a:rPr lang="en-GB" dirty="0" smtClean="0"/>
              <a:t>The SA-LMS</a:t>
            </a:r>
          </a:p>
          <a:p>
            <a:pPr marL="0" indent="0">
              <a:buNone/>
            </a:pPr>
            <a:r>
              <a:rPr lang="en-GB" dirty="0" smtClean="0"/>
              <a:t>using the shrinkage functions:</a:t>
            </a:r>
          </a:p>
          <a:p>
            <a:pPr lvl="1"/>
            <a:r>
              <a:rPr lang="en-GB" dirty="0" smtClean="0"/>
              <a:t> the </a:t>
            </a:r>
            <a:r>
              <a:rPr lang="en-GB" i="1" dirty="0" smtClean="0"/>
              <a:t>l</a:t>
            </a:r>
            <a:r>
              <a:rPr lang="en-GB" dirty="0" smtClean="0"/>
              <a:t>1-norm </a:t>
            </a:r>
            <a:r>
              <a:rPr lang="en-GB" dirty="0"/>
              <a:t>[2], </a:t>
            </a:r>
            <a:endParaRPr lang="en-GB" dirty="0" smtClean="0"/>
          </a:p>
          <a:p>
            <a:pPr lvl="1"/>
            <a:r>
              <a:rPr lang="en-GB" dirty="0" smtClean="0"/>
              <a:t>The log-sum </a:t>
            </a:r>
            <a:r>
              <a:rPr lang="en-GB" dirty="0"/>
              <a:t>penalty [2], [5], [8</a:t>
            </a:r>
            <a:r>
              <a:rPr lang="en-GB" dirty="0" smtClean="0"/>
              <a:t>],</a:t>
            </a:r>
          </a:p>
          <a:p>
            <a:pPr lvl="1"/>
            <a:r>
              <a:rPr lang="en-GB" dirty="0" smtClean="0"/>
              <a:t>the </a:t>
            </a:r>
            <a:r>
              <a:rPr lang="en-GB" i="1" dirty="0"/>
              <a:t>l</a:t>
            </a:r>
            <a:r>
              <a:rPr lang="en-GB" dirty="0"/>
              <a:t>0-norm [1], [6].</a:t>
            </a:r>
          </a:p>
          <a:p>
            <a:r>
              <a:rPr lang="en-GB" dirty="0" smtClean="0"/>
              <a:t>The input </a:t>
            </a:r>
            <a:r>
              <a:rPr lang="en-GB" b="1" i="1" dirty="0"/>
              <a:t>x</a:t>
            </a:r>
            <a:r>
              <a:rPr lang="en-GB" dirty="0"/>
              <a:t>[</a:t>
            </a:r>
            <a:r>
              <a:rPr lang="en-GB" i="1" dirty="0" err="1"/>
              <a:t>i</a:t>
            </a:r>
            <a:r>
              <a:rPr lang="en-GB" dirty="0"/>
              <a:t>] and the noise </a:t>
            </a:r>
            <a:r>
              <a:rPr lang="en-GB" b="1" i="1" dirty="0"/>
              <a:t>n</a:t>
            </a:r>
            <a:r>
              <a:rPr lang="en-GB" dirty="0"/>
              <a:t>[</a:t>
            </a:r>
            <a:r>
              <a:rPr lang="en-GB" i="1" dirty="0" err="1"/>
              <a:t>i</a:t>
            </a:r>
            <a:r>
              <a:rPr lang="en-GB" dirty="0"/>
              <a:t>] </a:t>
            </a:r>
            <a:r>
              <a:rPr lang="en-GB" dirty="0" smtClean="0"/>
              <a:t>vectors are </a:t>
            </a:r>
            <a:r>
              <a:rPr lang="en-GB" dirty="0"/>
              <a:t>drawn from independent and identically distributed </a:t>
            </a:r>
            <a:r>
              <a:rPr lang="en-GB" dirty="0" smtClean="0"/>
              <a:t>complex Gaussian </a:t>
            </a:r>
            <a:r>
              <a:rPr lang="en-GB" dirty="0"/>
              <a:t>random variables with zero mean and variances </a:t>
            </a:r>
            <a:r>
              <a:rPr lang="el-GR" dirty="0" smtClean="0"/>
              <a:t>σ</a:t>
            </a:r>
            <a:r>
              <a:rPr lang="en-GB" i="1" baseline="-25000" dirty="0" smtClean="0"/>
              <a:t>x</a:t>
            </a:r>
            <a:r>
              <a:rPr lang="en-GB" i="1" baseline="30000" dirty="0" smtClean="0"/>
              <a:t>2 </a:t>
            </a:r>
            <a:r>
              <a:rPr lang="en-GB" dirty="0" smtClean="0"/>
              <a:t>and </a:t>
            </a:r>
            <a:r>
              <a:rPr lang="el-GR" dirty="0" smtClean="0"/>
              <a:t>σ</a:t>
            </a:r>
            <a:r>
              <a:rPr lang="en-GB" i="1" baseline="-25000" dirty="0" smtClean="0"/>
              <a:t>n</a:t>
            </a:r>
            <a:r>
              <a:rPr lang="en-GB" i="1" baseline="30000" dirty="0" smtClean="0"/>
              <a:t>2</a:t>
            </a:r>
            <a:r>
              <a:rPr lang="en-GB" i="1" dirty="0" smtClean="0"/>
              <a:t> </a:t>
            </a:r>
            <a:r>
              <a:rPr lang="en-GB" dirty="0" smtClean="0"/>
              <a:t>, respectively. </a:t>
            </a:r>
          </a:p>
          <a:p>
            <a:r>
              <a:rPr lang="en-GB" dirty="0" smtClean="0"/>
              <a:t>The </a:t>
            </a:r>
            <a:r>
              <a:rPr lang="en-GB" dirty="0"/>
              <a:t>signal-to-noise ratio (SNR) </a:t>
            </a:r>
            <a:r>
              <a:rPr lang="en-GB" dirty="0" smtClean="0"/>
              <a:t> is given by </a:t>
            </a:r>
            <a:r>
              <a:rPr lang="en-GB" dirty="0"/>
              <a:t>SNR = </a:t>
            </a:r>
            <a:r>
              <a:rPr lang="el-GR" dirty="0"/>
              <a:t>σ</a:t>
            </a:r>
            <a:r>
              <a:rPr lang="en-GB" i="1" baseline="-25000" dirty="0"/>
              <a:t>x</a:t>
            </a:r>
            <a:r>
              <a:rPr lang="en-GB" i="1" baseline="30000" dirty="0"/>
              <a:t>2 </a:t>
            </a:r>
            <a:r>
              <a:rPr lang="en-GB" dirty="0" smtClean="0"/>
              <a:t>/ </a:t>
            </a:r>
            <a:r>
              <a:rPr lang="el-GR" dirty="0"/>
              <a:t>σ</a:t>
            </a:r>
            <a:r>
              <a:rPr lang="en-GB" i="1" baseline="-25000" dirty="0"/>
              <a:t>n</a:t>
            </a:r>
            <a:r>
              <a:rPr lang="en-GB" i="1" baseline="30000" dirty="0"/>
              <a:t>2</a:t>
            </a:r>
            <a:r>
              <a:rPr lang="en-GB" i="1" dirty="0"/>
              <a:t> </a:t>
            </a:r>
            <a:endParaRPr lang="en-GB" i="1" dirty="0" smtClean="0"/>
          </a:p>
          <a:p>
            <a:r>
              <a:rPr lang="en-GB" dirty="0" smtClean="0"/>
              <a:t>The </a:t>
            </a:r>
            <a:r>
              <a:rPr lang="en-GB" dirty="0"/>
              <a:t>filters are initialized as </a:t>
            </a:r>
            <a:r>
              <a:rPr lang="en-GB" b="1" i="1" dirty="0"/>
              <a:t>p</a:t>
            </a:r>
            <a:r>
              <a:rPr lang="en-GB" dirty="0"/>
              <a:t>[0] = </a:t>
            </a:r>
            <a:r>
              <a:rPr lang="en-GB" b="1" dirty="0"/>
              <a:t>1 </a:t>
            </a:r>
            <a:r>
              <a:rPr lang="en-GB" dirty="0"/>
              <a:t>and </a:t>
            </a:r>
            <a:r>
              <a:rPr lang="en-GB" b="1" i="1" dirty="0"/>
              <a:t>w</a:t>
            </a:r>
            <a:r>
              <a:rPr lang="en-GB" dirty="0"/>
              <a:t>[0] = </a:t>
            </a:r>
            <a:r>
              <a:rPr lang="en-GB" b="1" dirty="0"/>
              <a:t>0</a:t>
            </a:r>
            <a:r>
              <a:rPr lang="en-GB" dirty="0"/>
              <a:t>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87896" y="5473005"/>
            <a:ext cx="87849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[5] E. M. </a:t>
            </a:r>
            <a:r>
              <a:rPr lang="en-GB" sz="1400" dirty="0" err="1"/>
              <a:t>Eksioglu</a:t>
            </a:r>
            <a:r>
              <a:rPr lang="en-GB" sz="1400" dirty="0"/>
              <a:t>, “Sparsity regularized RLS adaptive filtering,” IET </a:t>
            </a:r>
            <a:r>
              <a:rPr lang="en-GB" sz="1400" dirty="0" smtClean="0"/>
              <a:t>Sig. Proc., </a:t>
            </a:r>
            <a:r>
              <a:rPr lang="en-GB" sz="1400" dirty="0"/>
              <a:t>vol.5, no.5, pp.480-487, August 2011</a:t>
            </a:r>
            <a:r>
              <a:rPr lang="en-GB" sz="1400" dirty="0" smtClean="0"/>
              <a:t>.</a:t>
            </a:r>
          </a:p>
          <a:p>
            <a:r>
              <a:rPr lang="en-GB" sz="1400" dirty="0"/>
              <a:t>[6] E. M. </a:t>
            </a:r>
            <a:r>
              <a:rPr lang="en-GB" sz="1400" dirty="0" err="1"/>
              <a:t>Eksioglu</a:t>
            </a:r>
            <a:r>
              <a:rPr lang="en-GB" sz="1400" dirty="0"/>
              <a:t>, A. L </a:t>
            </a:r>
            <a:r>
              <a:rPr lang="en-GB" sz="1400" dirty="0" err="1"/>
              <a:t>Tanc</a:t>
            </a:r>
            <a:r>
              <a:rPr lang="en-GB" sz="1400" dirty="0"/>
              <a:t>, “RLS Algorithm With Convex Regularization,” IEEE Signal Processing Letters, vol.18, no.8, pp.470-473, Aug. 2011.</a:t>
            </a:r>
          </a:p>
          <a:p>
            <a:r>
              <a:rPr lang="en-GB" sz="1400" dirty="0" smtClean="0"/>
              <a:t>[</a:t>
            </a:r>
            <a:r>
              <a:rPr lang="en-GB" sz="1400" dirty="0"/>
              <a:t>8] E. J. </a:t>
            </a:r>
            <a:r>
              <a:rPr lang="en-GB" sz="1400" dirty="0" err="1"/>
              <a:t>Candes</a:t>
            </a:r>
            <a:r>
              <a:rPr lang="en-GB" sz="1400" dirty="0"/>
              <a:t>, M. </a:t>
            </a:r>
            <a:r>
              <a:rPr lang="en-GB" sz="1400" dirty="0" err="1"/>
              <a:t>Wakin</a:t>
            </a:r>
            <a:r>
              <a:rPr lang="en-GB" sz="1400" dirty="0"/>
              <a:t>, and S. Boyd, “Enhancing sparsity by reweighted l1 minimization,” Journal of Fourier Analysis and Applications, 2008.</a:t>
            </a:r>
          </a:p>
        </p:txBody>
      </p:sp>
    </p:spTree>
    <p:extLst>
      <p:ext uri="{BB962C8B-B14F-4D97-AF65-F5344CB8AC3E}">
        <p14:creationId xmlns:p14="http://schemas.microsoft.com/office/powerpoint/2010/main" val="165824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Results </a:t>
            </a:r>
            <a:r>
              <a:rPr lang="en-GB" dirty="0" smtClean="0"/>
              <a:t>(2/3</a:t>
            </a:r>
            <a:r>
              <a:rPr lang="en-GB" dirty="0"/>
              <a:t>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7840"/>
            <a:ext cx="3960440" cy="5133528"/>
          </a:xfrm>
        </p:spPr>
        <p:txBody>
          <a:bodyPr>
            <a:noAutofit/>
          </a:bodyPr>
          <a:lstStyle/>
          <a:p>
            <a:r>
              <a:rPr lang="en-GB" sz="1800" dirty="0" smtClean="0"/>
              <a:t>Time-invariant system with </a:t>
            </a:r>
            <a:r>
              <a:rPr lang="en-GB" sz="1800" i="1" dirty="0" smtClean="0"/>
              <a:t>K </a:t>
            </a:r>
            <a:r>
              <a:rPr lang="en-GB" sz="1800" dirty="0"/>
              <a:t>= 2 </a:t>
            </a:r>
            <a:r>
              <a:rPr lang="en-GB" sz="1800" dirty="0" smtClean="0"/>
              <a:t>non-zero out of </a:t>
            </a:r>
            <a:r>
              <a:rPr lang="en-GB" sz="1800" i="1" dirty="0"/>
              <a:t>N </a:t>
            </a:r>
            <a:r>
              <a:rPr lang="en-GB" sz="1800" dirty="0"/>
              <a:t>= 16 </a:t>
            </a:r>
            <a:r>
              <a:rPr lang="en-GB" sz="1800" dirty="0" smtClean="0"/>
              <a:t>coefficients.</a:t>
            </a:r>
          </a:p>
          <a:p>
            <a:r>
              <a:rPr lang="en-GB" sz="1800" dirty="0" smtClean="0"/>
              <a:t>Correlated input obtained </a:t>
            </a:r>
            <a:r>
              <a:rPr lang="en-GB" sz="1800" dirty="0"/>
              <a:t>by </a:t>
            </a:r>
            <a:r>
              <a:rPr lang="en-GB" sz="1800" i="1" dirty="0"/>
              <a:t>x</a:t>
            </a:r>
            <a:r>
              <a:rPr lang="en-GB" sz="1800" i="1" baseline="-25000" dirty="0"/>
              <a:t>c</a:t>
            </a:r>
            <a:r>
              <a:rPr lang="en-GB" sz="1800" dirty="0"/>
              <a:t>[</a:t>
            </a:r>
            <a:r>
              <a:rPr lang="en-GB" sz="1800" i="1" dirty="0" err="1"/>
              <a:t>i</a:t>
            </a:r>
            <a:r>
              <a:rPr lang="en-GB" sz="1800" dirty="0"/>
              <a:t>] = </a:t>
            </a:r>
            <a:r>
              <a:rPr lang="en-GB" sz="1800" dirty="0" smtClean="0"/>
              <a:t>0</a:t>
            </a:r>
            <a:r>
              <a:rPr lang="en-GB" sz="1800" i="1" dirty="0" smtClean="0"/>
              <a:t>.</a:t>
            </a:r>
            <a:r>
              <a:rPr lang="en-GB" sz="1800" dirty="0" smtClean="0"/>
              <a:t>8</a:t>
            </a:r>
            <a:r>
              <a:rPr lang="en-GB" sz="1800" i="1" dirty="0" smtClean="0"/>
              <a:t>x</a:t>
            </a:r>
            <a:r>
              <a:rPr lang="en-GB" sz="1800" i="1" baseline="-25000" dirty="0" smtClean="0"/>
              <a:t>c</a:t>
            </a:r>
            <a:r>
              <a:rPr lang="en-GB" sz="1800" dirty="0" smtClean="0"/>
              <a:t>[</a:t>
            </a:r>
            <a:r>
              <a:rPr lang="en-GB" sz="1800" i="1" dirty="0" err="1" smtClean="0"/>
              <a:t>i</a:t>
            </a:r>
            <a:r>
              <a:rPr lang="en-GB" sz="1800" i="1" dirty="0" smtClean="0"/>
              <a:t> </a:t>
            </a:r>
            <a:r>
              <a:rPr lang="en-GB" sz="1800" i="1" dirty="0"/>
              <a:t>− </a:t>
            </a:r>
            <a:r>
              <a:rPr lang="en-GB" sz="1800" dirty="0"/>
              <a:t>1] + </a:t>
            </a:r>
            <a:r>
              <a:rPr lang="en-GB" sz="1800" i="1" dirty="0"/>
              <a:t>x</a:t>
            </a:r>
            <a:r>
              <a:rPr lang="en-GB" sz="1800" dirty="0"/>
              <a:t>[</a:t>
            </a:r>
            <a:r>
              <a:rPr lang="en-GB" sz="1800" i="1" dirty="0" err="1"/>
              <a:t>i</a:t>
            </a:r>
            <a:r>
              <a:rPr lang="en-GB" sz="1800" dirty="0"/>
              <a:t>] that </a:t>
            </a:r>
            <a:r>
              <a:rPr lang="en-GB" sz="1800" dirty="0" smtClean="0"/>
              <a:t>are normalized</a:t>
            </a:r>
            <a:r>
              <a:rPr lang="en-GB" sz="1800" dirty="0"/>
              <a:t>.</a:t>
            </a:r>
          </a:p>
          <a:p>
            <a:r>
              <a:rPr lang="en-GB" sz="1800" dirty="0"/>
              <a:t>After 1000 iterations, the </a:t>
            </a:r>
            <a:r>
              <a:rPr lang="en-GB" sz="1800" dirty="0" smtClean="0"/>
              <a:t>system </a:t>
            </a:r>
            <a:r>
              <a:rPr lang="en-GB" sz="1800" dirty="0"/>
              <a:t>is suddenly changed to a system with </a:t>
            </a:r>
            <a:r>
              <a:rPr lang="en-GB" sz="1800" i="1" dirty="0"/>
              <a:t>N </a:t>
            </a:r>
            <a:r>
              <a:rPr lang="en-GB" sz="1800" dirty="0"/>
              <a:t>= 16 coefficients </a:t>
            </a:r>
            <a:r>
              <a:rPr lang="en-GB" sz="1800" dirty="0" smtClean="0"/>
              <a:t>with </a:t>
            </a:r>
            <a:r>
              <a:rPr lang="en-GB" sz="1800" i="1" dirty="0"/>
              <a:t>K </a:t>
            </a:r>
            <a:r>
              <a:rPr lang="en-GB" sz="1800" dirty="0"/>
              <a:t>= 4 </a:t>
            </a:r>
            <a:r>
              <a:rPr lang="en-GB" sz="1800" dirty="0" smtClean="0"/>
              <a:t>non-zero coefficients.</a:t>
            </a:r>
          </a:p>
          <a:p>
            <a:r>
              <a:rPr lang="en-GB" sz="1800" dirty="0" smtClean="0"/>
              <a:t>The </a:t>
            </a:r>
            <a:r>
              <a:rPr lang="en-GB" sz="1800" dirty="0"/>
              <a:t>positions of the non-zero coefficients are chosen randomly for each independent simulation trial. </a:t>
            </a:r>
            <a:endParaRPr lang="en-GB" sz="1800" dirty="0" smtClean="0"/>
          </a:p>
          <a:p>
            <a:r>
              <a:rPr lang="en-GB" sz="1800" dirty="0" smtClean="0"/>
              <a:t>The </a:t>
            </a:r>
            <a:r>
              <a:rPr lang="en-GB" sz="1800" dirty="0"/>
              <a:t>curves </a:t>
            </a:r>
            <a:r>
              <a:rPr lang="en-GB" sz="1800" dirty="0" smtClean="0"/>
              <a:t>are averaged </a:t>
            </a:r>
            <a:r>
              <a:rPr lang="en-GB" sz="1800" dirty="0"/>
              <a:t>over 200 independent trials and the parameters are </a:t>
            </a:r>
            <a:r>
              <a:rPr lang="en-GB" sz="1800" dirty="0" smtClean="0"/>
              <a:t>optimized.</a:t>
            </a:r>
            <a:endParaRPr lang="en-GB" sz="1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110" y="1604040"/>
            <a:ext cx="5091890" cy="398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4205536" y="5733256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Parameters: SNR = 40</a:t>
            </a:r>
            <a:r>
              <a:rPr lang="en-GB" i="1" dirty="0"/>
              <a:t>dB</a:t>
            </a:r>
            <a:r>
              <a:rPr lang="en-GB" dirty="0"/>
              <a:t>, </a:t>
            </a:r>
            <a:r>
              <a:rPr lang="el-GR" dirty="0"/>
              <a:t>σ</a:t>
            </a:r>
            <a:r>
              <a:rPr lang="en-GB" i="1" baseline="-25000" dirty="0"/>
              <a:t>x</a:t>
            </a:r>
            <a:r>
              <a:rPr lang="en-GB" i="1" baseline="30000" dirty="0"/>
              <a:t>2</a:t>
            </a:r>
            <a:r>
              <a:rPr lang="el-GR" i="1" dirty="0" smtClean="0"/>
              <a:t> </a:t>
            </a:r>
            <a:r>
              <a:rPr lang="el-GR" dirty="0"/>
              <a:t>= 1, </a:t>
            </a:r>
            <a:r>
              <a:rPr lang="el-GR" i="1" dirty="0"/>
              <a:t>μ </a:t>
            </a:r>
            <a:r>
              <a:rPr lang="el-GR" dirty="0"/>
              <a:t>= 0</a:t>
            </a:r>
            <a:r>
              <a:rPr lang="el-GR" i="1" dirty="0"/>
              <a:t>.</a:t>
            </a:r>
            <a:r>
              <a:rPr lang="el-GR" dirty="0"/>
              <a:t>015, </a:t>
            </a:r>
            <a:r>
              <a:rPr lang="el-GR" i="1" dirty="0"/>
              <a:t>η </a:t>
            </a:r>
            <a:r>
              <a:rPr lang="el-GR" dirty="0"/>
              <a:t>= 0</a:t>
            </a:r>
            <a:r>
              <a:rPr lang="el-GR" i="1" dirty="0"/>
              <a:t>.</a:t>
            </a:r>
            <a:r>
              <a:rPr lang="el-GR" dirty="0"/>
              <a:t>012, </a:t>
            </a:r>
            <a:r>
              <a:rPr lang="el-GR" i="1" dirty="0"/>
              <a:t>τ </a:t>
            </a:r>
            <a:r>
              <a:rPr lang="el-GR" dirty="0"/>
              <a:t>= 0</a:t>
            </a:r>
            <a:r>
              <a:rPr lang="el-GR" i="1" dirty="0"/>
              <a:t>.</a:t>
            </a:r>
            <a:r>
              <a:rPr lang="el-GR" dirty="0"/>
              <a:t>02</a:t>
            </a:r>
            <a:r>
              <a:rPr lang="el-GR" dirty="0" smtClean="0"/>
              <a:t>,</a:t>
            </a:r>
            <a:r>
              <a:rPr lang="en-GB" dirty="0" smtClean="0"/>
              <a:t> </a:t>
            </a:r>
            <a:r>
              <a:rPr lang="en-GB" i="1" dirty="0" smtClean="0"/>
              <a:t>λ </a:t>
            </a:r>
            <a:r>
              <a:rPr lang="en-GB" dirty="0"/>
              <a:t>= 0</a:t>
            </a:r>
            <a:r>
              <a:rPr lang="en-GB" i="1" dirty="0"/>
              <a:t>.</a:t>
            </a:r>
            <a:r>
              <a:rPr lang="en-GB" dirty="0"/>
              <a:t>02, </a:t>
            </a:r>
            <a:r>
              <a:rPr lang="en-GB" i="1" dirty="0"/>
              <a:t>ϵ </a:t>
            </a:r>
            <a:r>
              <a:rPr lang="en-GB" dirty="0"/>
              <a:t>= 10, and </a:t>
            </a:r>
            <a:r>
              <a:rPr lang="en-GB" i="1" dirty="0"/>
              <a:t>β </a:t>
            </a:r>
            <a:r>
              <a:rPr lang="en-GB" dirty="0"/>
              <a:t>= 10.</a:t>
            </a:r>
          </a:p>
        </p:txBody>
      </p:sp>
    </p:spTree>
    <p:extLst>
      <p:ext uri="{BB962C8B-B14F-4D97-AF65-F5344CB8AC3E}">
        <p14:creationId xmlns:p14="http://schemas.microsoft.com/office/powerpoint/2010/main" val="366829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 Results </a:t>
            </a:r>
            <a:r>
              <a:rPr lang="en-GB" dirty="0" smtClean="0"/>
              <a:t>(3/3</a:t>
            </a:r>
            <a:r>
              <a:rPr lang="en-GB" dirty="0"/>
              <a:t>)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084" y="1628800"/>
            <a:ext cx="5825916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179512" y="1600200"/>
            <a:ext cx="3138572" cy="5069160"/>
          </a:xfrm>
        </p:spPr>
        <p:txBody>
          <a:bodyPr>
            <a:normAutofit lnSpcReduction="10000"/>
          </a:bodyPr>
          <a:lstStyle/>
          <a:p>
            <a:r>
              <a:rPr lang="en-GB" sz="1800" dirty="0" smtClean="0"/>
              <a:t>Analytical expressions vs simulations.</a:t>
            </a:r>
          </a:p>
          <a:p>
            <a:r>
              <a:rPr lang="en-GB" sz="1800" dirty="0" smtClean="0"/>
              <a:t>Approximations:</a:t>
            </a:r>
          </a:p>
          <a:p>
            <a:endParaRPr lang="en-GB" sz="1800" dirty="0"/>
          </a:p>
          <a:p>
            <a:endParaRPr lang="en-GB" sz="1800" dirty="0" smtClean="0"/>
          </a:p>
          <a:p>
            <a:endParaRPr lang="en-GB" sz="1800" dirty="0"/>
          </a:p>
          <a:p>
            <a:r>
              <a:rPr lang="en-GB" sz="1800" dirty="0" smtClean="0"/>
              <a:t>Time-invariant system with </a:t>
            </a:r>
            <a:r>
              <a:rPr lang="en-GB" sz="1800" i="1" dirty="0" smtClean="0"/>
              <a:t>N </a:t>
            </a:r>
            <a:r>
              <a:rPr lang="en-GB" sz="1800" dirty="0"/>
              <a:t>= 32 </a:t>
            </a:r>
            <a:r>
              <a:rPr lang="en-GB" sz="1800" dirty="0" smtClean="0"/>
              <a:t>that </a:t>
            </a:r>
            <a:r>
              <a:rPr lang="en-GB" sz="1800" dirty="0"/>
              <a:t>are randomly generated and only </a:t>
            </a:r>
            <a:r>
              <a:rPr lang="en-GB" sz="1800" i="1" dirty="0"/>
              <a:t>K </a:t>
            </a:r>
            <a:r>
              <a:rPr lang="en-GB" sz="1800" dirty="0"/>
              <a:t>= </a:t>
            </a:r>
            <a:r>
              <a:rPr lang="en-GB" sz="1800" dirty="0" smtClean="0"/>
              <a:t>4. </a:t>
            </a:r>
          </a:p>
          <a:p>
            <a:r>
              <a:rPr lang="en-GB" sz="1800" dirty="0" smtClean="0"/>
              <a:t>The positions </a:t>
            </a:r>
            <a:r>
              <a:rPr lang="en-GB" sz="1800" dirty="0"/>
              <a:t>of the non-zero </a:t>
            </a:r>
            <a:r>
              <a:rPr lang="en-GB" sz="1800" dirty="0" err="1" smtClean="0"/>
              <a:t>coef</a:t>
            </a:r>
            <a:r>
              <a:rPr lang="en-GB" sz="1800" dirty="0" smtClean="0"/>
              <a:t>. </a:t>
            </a:r>
            <a:r>
              <a:rPr lang="en-GB" sz="1800" dirty="0"/>
              <a:t>are </a:t>
            </a:r>
            <a:r>
              <a:rPr lang="en-GB" sz="1800" dirty="0" smtClean="0"/>
              <a:t> random </a:t>
            </a:r>
            <a:r>
              <a:rPr lang="en-GB" sz="1800" dirty="0"/>
              <a:t>for each </a:t>
            </a:r>
            <a:r>
              <a:rPr lang="en-GB" sz="1800" dirty="0" smtClean="0"/>
              <a:t>simulation </a:t>
            </a:r>
            <a:r>
              <a:rPr lang="en-GB" sz="1800" dirty="0"/>
              <a:t>trial. </a:t>
            </a:r>
            <a:endParaRPr lang="en-GB" sz="1800" dirty="0" smtClean="0"/>
          </a:p>
          <a:p>
            <a:r>
              <a:rPr lang="en-GB" sz="1800" dirty="0" smtClean="0"/>
              <a:t>The </a:t>
            </a:r>
            <a:r>
              <a:rPr lang="en-GB" sz="1800" dirty="0"/>
              <a:t>curves are </a:t>
            </a:r>
            <a:r>
              <a:rPr lang="en-GB" sz="1800" dirty="0" smtClean="0"/>
              <a:t>averaged over </a:t>
            </a:r>
            <a:r>
              <a:rPr lang="en-GB" sz="1800" dirty="0"/>
              <a:t>200 independent trials and the algorithms operate for 1000 iterations </a:t>
            </a:r>
            <a:r>
              <a:rPr lang="en-GB" sz="1800" dirty="0" smtClean="0"/>
              <a:t>to </a:t>
            </a:r>
            <a:r>
              <a:rPr lang="en-GB" sz="1800" dirty="0"/>
              <a:t>ensure their convergence.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318084" y="5877272"/>
            <a:ext cx="571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MSE performance against step size for </a:t>
            </a:r>
            <a:r>
              <a:rPr lang="en-GB" i="1" dirty="0"/>
              <a:t>μ </a:t>
            </a:r>
            <a:r>
              <a:rPr lang="en-GB" dirty="0"/>
              <a:t>= </a:t>
            </a:r>
            <a:r>
              <a:rPr lang="en-GB" i="1" dirty="0"/>
              <a:t>η</a:t>
            </a:r>
            <a:r>
              <a:rPr lang="en-GB" dirty="0"/>
              <a:t>. Parameters: SNR = </a:t>
            </a:r>
            <a:r>
              <a:rPr lang="en-GB" dirty="0" smtClean="0"/>
              <a:t>30</a:t>
            </a:r>
            <a:r>
              <a:rPr lang="en-GB" i="1" dirty="0" smtClean="0"/>
              <a:t>dB</a:t>
            </a:r>
            <a:r>
              <a:rPr lang="en-GB" dirty="0" smtClean="0"/>
              <a:t>, </a:t>
            </a:r>
            <a:r>
              <a:rPr lang="el-GR" dirty="0"/>
              <a:t>σ</a:t>
            </a:r>
            <a:r>
              <a:rPr lang="en-GB" i="1" baseline="-25000" dirty="0"/>
              <a:t>x</a:t>
            </a:r>
            <a:r>
              <a:rPr lang="en-GB" i="1" baseline="30000" dirty="0"/>
              <a:t>2</a:t>
            </a:r>
            <a:r>
              <a:rPr lang="el-GR" i="1" dirty="0"/>
              <a:t> </a:t>
            </a:r>
            <a:r>
              <a:rPr lang="en-GB" dirty="0" smtClean="0"/>
              <a:t>= </a:t>
            </a:r>
            <a:r>
              <a:rPr lang="en-GB" dirty="0"/>
              <a:t>1, </a:t>
            </a:r>
            <a:r>
              <a:rPr lang="en-GB" i="1" dirty="0"/>
              <a:t>τ </a:t>
            </a:r>
            <a:r>
              <a:rPr lang="en-GB" dirty="0"/>
              <a:t>= 0</a:t>
            </a:r>
            <a:r>
              <a:rPr lang="en-GB" i="1" dirty="0"/>
              <a:t>.</a:t>
            </a:r>
            <a:r>
              <a:rPr lang="en-GB" dirty="0"/>
              <a:t>02, </a:t>
            </a:r>
            <a:r>
              <a:rPr lang="en-GB" i="1" dirty="0"/>
              <a:t>λ </a:t>
            </a:r>
            <a:r>
              <a:rPr lang="en-GB" dirty="0"/>
              <a:t>= 0</a:t>
            </a:r>
            <a:r>
              <a:rPr lang="en-GB" i="1" dirty="0"/>
              <a:t>.</a:t>
            </a:r>
            <a:r>
              <a:rPr lang="en-GB" dirty="0"/>
              <a:t>02, </a:t>
            </a:r>
            <a:r>
              <a:rPr lang="en-GB" i="1" dirty="0"/>
              <a:t>ϵ </a:t>
            </a:r>
            <a:r>
              <a:rPr lang="en-GB" dirty="0"/>
              <a:t>= 10, and </a:t>
            </a:r>
            <a:r>
              <a:rPr lang="en-GB" i="1" dirty="0"/>
              <a:t>β </a:t>
            </a:r>
            <a:r>
              <a:rPr lang="en-GB" dirty="0"/>
              <a:t>= 10.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743" y="2496024"/>
            <a:ext cx="18764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95" y="2835830"/>
            <a:ext cx="23812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941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have proposed a novel sparsity-aware adaptive filtering scheme and algorithms based on an alternating optimization </a:t>
            </a:r>
            <a:r>
              <a:rPr lang="en-GB" dirty="0" smtClean="0"/>
              <a:t>strategy.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We </a:t>
            </a:r>
            <a:r>
              <a:rPr lang="en-GB" dirty="0"/>
              <a:t>have devised alternating optimization LMS algorithms</a:t>
            </a:r>
            <a:r>
              <a:rPr lang="en-GB" dirty="0" smtClean="0"/>
              <a:t>, termed </a:t>
            </a:r>
            <a:r>
              <a:rPr lang="en-GB" dirty="0"/>
              <a:t>as </a:t>
            </a:r>
            <a:r>
              <a:rPr lang="en-GB" dirty="0" smtClean="0"/>
              <a:t>SA-ALT-LMS, </a:t>
            </a:r>
            <a:r>
              <a:rPr lang="en-GB" dirty="0"/>
              <a:t>for the proposed scheme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We also developed </a:t>
            </a:r>
            <a:r>
              <a:rPr lang="en-GB" dirty="0"/>
              <a:t>an </a:t>
            </a:r>
            <a:r>
              <a:rPr lang="en-GB" dirty="0" smtClean="0"/>
              <a:t>MSE statistical </a:t>
            </a:r>
            <a:r>
              <a:rPr lang="en-GB" dirty="0"/>
              <a:t>analysis, which resulted in analytical formulas that </a:t>
            </a:r>
            <a:r>
              <a:rPr lang="en-GB" dirty="0" smtClean="0"/>
              <a:t>can predict </a:t>
            </a:r>
            <a:r>
              <a:rPr lang="en-GB" dirty="0"/>
              <a:t>the performance of the SA-ALT-LMS algorithms.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Simulations </a:t>
            </a:r>
            <a:r>
              <a:rPr lang="en-GB" dirty="0"/>
              <a:t>for </a:t>
            </a:r>
            <a:r>
              <a:rPr lang="en-GB" dirty="0" smtClean="0"/>
              <a:t>system </a:t>
            </a:r>
            <a:r>
              <a:rPr lang="en-GB" dirty="0"/>
              <a:t>identification </a:t>
            </a:r>
            <a:r>
              <a:rPr lang="en-GB" dirty="0" smtClean="0"/>
              <a:t>have shown </a:t>
            </a:r>
            <a:r>
              <a:rPr lang="en-GB" dirty="0"/>
              <a:t>that the </a:t>
            </a:r>
            <a:r>
              <a:rPr lang="en-GB" dirty="0" smtClean="0"/>
              <a:t>proposed scheme </a:t>
            </a:r>
            <a:r>
              <a:rPr lang="en-GB" dirty="0"/>
              <a:t>and SA-ALT-LMS algorithms outperform existing </a:t>
            </a:r>
            <a:r>
              <a:rPr lang="en-GB" dirty="0" smtClean="0"/>
              <a:t> methods.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568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97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400" dirty="0"/>
              <a:t>[1] Y. </a:t>
            </a:r>
            <a:r>
              <a:rPr lang="en-GB" sz="1400" dirty="0" err="1"/>
              <a:t>Gu</a:t>
            </a:r>
            <a:r>
              <a:rPr lang="en-GB" sz="1400" dirty="0"/>
              <a:t>, J. </a:t>
            </a:r>
            <a:r>
              <a:rPr lang="en-GB" sz="1400" dirty="0" err="1"/>
              <a:t>Jin</a:t>
            </a:r>
            <a:r>
              <a:rPr lang="en-GB" sz="1400" dirty="0"/>
              <a:t>, and S. Mei, “ norm constraint LMS algorithm </a:t>
            </a:r>
            <a:r>
              <a:rPr lang="en-GB" sz="1400" dirty="0" smtClean="0"/>
              <a:t>for sparse </a:t>
            </a:r>
            <a:r>
              <a:rPr lang="en-GB" sz="1400" dirty="0"/>
              <a:t>system identification,” </a:t>
            </a:r>
            <a:r>
              <a:rPr lang="en-GB" sz="1400" i="1" dirty="0"/>
              <a:t>IEEE Signal Process. </a:t>
            </a:r>
            <a:r>
              <a:rPr lang="en-GB" sz="1400" i="1" dirty="0" err="1"/>
              <a:t>Lett</a:t>
            </a:r>
            <a:r>
              <a:rPr lang="en-GB" sz="1400" i="1" dirty="0"/>
              <a:t>.</a:t>
            </a:r>
            <a:r>
              <a:rPr lang="en-GB" sz="1400" dirty="0"/>
              <a:t>, vol. 16, pp</a:t>
            </a:r>
            <a:r>
              <a:rPr lang="en-GB" sz="1400" dirty="0" smtClean="0"/>
              <a:t>. 774–777</a:t>
            </a:r>
            <a:r>
              <a:rPr lang="en-GB" sz="1400" dirty="0"/>
              <a:t>, 2009.</a:t>
            </a:r>
          </a:p>
          <a:p>
            <a:pPr marL="0" indent="0">
              <a:buNone/>
            </a:pPr>
            <a:r>
              <a:rPr lang="en-GB" sz="1400" dirty="0"/>
              <a:t>[2] Y. Chen, Y. </a:t>
            </a:r>
            <a:r>
              <a:rPr lang="en-GB" sz="1400" dirty="0" err="1"/>
              <a:t>Gu</a:t>
            </a:r>
            <a:r>
              <a:rPr lang="en-GB" sz="1400" dirty="0"/>
              <a:t>, and A. O. Hero, “Sparse LMS for system identification</a:t>
            </a:r>
            <a:r>
              <a:rPr lang="en-GB" sz="1400" dirty="0" smtClean="0"/>
              <a:t>,” in </a:t>
            </a:r>
            <a:r>
              <a:rPr lang="en-GB" sz="1400" i="1" dirty="0"/>
              <a:t>Proc. IEEE Int. Conf. Acoustics, Speech and Signal </a:t>
            </a:r>
            <a:r>
              <a:rPr lang="en-GB" sz="1400" i="1" dirty="0" smtClean="0"/>
              <a:t>Processing</a:t>
            </a:r>
            <a:r>
              <a:rPr lang="en-GB" sz="1400" dirty="0" smtClean="0"/>
              <a:t>, Apr</a:t>
            </a:r>
            <a:r>
              <a:rPr lang="en-GB" sz="1400" dirty="0"/>
              <a:t>. 19-24, 2009, pp. 3125–3128.</a:t>
            </a:r>
          </a:p>
          <a:p>
            <a:pPr marL="0" indent="0">
              <a:buNone/>
            </a:pPr>
            <a:r>
              <a:rPr lang="en-GB" sz="1400" dirty="0"/>
              <a:t>[3] B. </a:t>
            </a:r>
            <a:r>
              <a:rPr lang="en-GB" sz="1400" dirty="0" err="1"/>
              <a:t>Babadi</a:t>
            </a:r>
            <a:r>
              <a:rPr lang="en-GB" sz="1400" dirty="0"/>
              <a:t>, N. </a:t>
            </a:r>
            <a:r>
              <a:rPr lang="en-GB" sz="1400" dirty="0" err="1"/>
              <a:t>Kalouptsidis</a:t>
            </a:r>
            <a:r>
              <a:rPr lang="en-GB" sz="1400" dirty="0"/>
              <a:t>, and V. </a:t>
            </a:r>
            <a:r>
              <a:rPr lang="en-GB" sz="1400" dirty="0" err="1"/>
              <a:t>Tarokh</a:t>
            </a:r>
            <a:r>
              <a:rPr lang="en-GB" sz="1400" dirty="0"/>
              <a:t>, “SPARLS: The sparse </a:t>
            </a:r>
            <a:r>
              <a:rPr lang="en-GB" sz="1400" dirty="0" smtClean="0"/>
              <a:t>RLS </a:t>
            </a:r>
            <a:r>
              <a:rPr lang="pt-BR" sz="1400" dirty="0" err="1" smtClean="0"/>
              <a:t>algorithm</a:t>
            </a:r>
            <a:r>
              <a:rPr lang="pt-BR" sz="1400" dirty="0"/>
              <a:t>,” </a:t>
            </a:r>
            <a:r>
              <a:rPr lang="pt-BR" sz="1400" i="1" dirty="0"/>
              <a:t>IEEE Trans. </a:t>
            </a:r>
            <a:r>
              <a:rPr lang="pt-BR" sz="1400" i="1" dirty="0" err="1"/>
              <a:t>Signal</a:t>
            </a:r>
            <a:r>
              <a:rPr lang="pt-BR" sz="1400" i="1" dirty="0"/>
              <a:t> </a:t>
            </a:r>
            <a:r>
              <a:rPr lang="pt-BR" sz="1400" i="1" dirty="0" err="1"/>
              <a:t>Process</a:t>
            </a:r>
            <a:r>
              <a:rPr lang="pt-BR" sz="1400" i="1" dirty="0"/>
              <a:t>.</a:t>
            </a:r>
            <a:r>
              <a:rPr lang="pt-BR" sz="1400" dirty="0"/>
              <a:t>, vol. 58, no. 8, pp. 4013–4025</a:t>
            </a:r>
            <a:r>
              <a:rPr lang="pt-BR" sz="1400" dirty="0" smtClean="0"/>
              <a:t>, </a:t>
            </a:r>
            <a:r>
              <a:rPr lang="en-GB" sz="1400" dirty="0" smtClean="0"/>
              <a:t>2010</a:t>
            </a:r>
            <a:r>
              <a:rPr lang="en-GB" sz="1400" dirty="0"/>
              <a:t>.</a:t>
            </a:r>
          </a:p>
          <a:p>
            <a:pPr marL="0" indent="0">
              <a:buNone/>
            </a:pPr>
            <a:r>
              <a:rPr lang="en-GB" sz="1400" dirty="0"/>
              <a:t>[4] D. </a:t>
            </a:r>
            <a:r>
              <a:rPr lang="en-GB" sz="1400" dirty="0" err="1"/>
              <a:t>Angelosante</a:t>
            </a:r>
            <a:r>
              <a:rPr lang="en-GB" sz="1400" dirty="0"/>
              <a:t>, J. A. </a:t>
            </a:r>
            <a:r>
              <a:rPr lang="en-GB" sz="1400" dirty="0" err="1"/>
              <a:t>Bazerque</a:t>
            </a:r>
            <a:r>
              <a:rPr lang="en-GB" sz="1400" dirty="0"/>
              <a:t>, and G. B. </a:t>
            </a:r>
            <a:r>
              <a:rPr lang="en-GB" sz="1400" dirty="0" err="1"/>
              <a:t>Giannakis</a:t>
            </a:r>
            <a:r>
              <a:rPr lang="en-GB" sz="1400" dirty="0"/>
              <a:t>, “Online </a:t>
            </a:r>
            <a:r>
              <a:rPr lang="en-GB" sz="1400" dirty="0" smtClean="0"/>
              <a:t>adaptive estimation </a:t>
            </a:r>
            <a:r>
              <a:rPr lang="en-GB" sz="1400" dirty="0"/>
              <a:t>of sparse signals: Where RLS meets the -norm,” </a:t>
            </a:r>
            <a:r>
              <a:rPr lang="en-GB" sz="1400" i="1" dirty="0"/>
              <a:t>IEEE</a:t>
            </a:r>
          </a:p>
          <a:p>
            <a:pPr marL="0" indent="0">
              <a:buNone/>
            </a:pPr>
            <a:r>
              <a:rPr lang="pt-BR" sz="1400" i="1" dirty="0"/>
              <a:t>Trans. </a:t>
            </a:r>
            <a:r>
              <a:rPr lang="pt-BR" sz="1400" i="1" dirty="0" err="1"/>
              <a:t>Signal</a:t>
            </a:r>
            <a:r>
              <a:rPr lang="pt-BR" sz="1400" i="1" dirty="0"/>
              <a:t> </a:t>
            </a:r>
            <a:r>
              <a:rPr lang="pt-BR" sz="1400" i="1" dirty="0" err="1"/>
              <a:t>Process</a:t>
            </a:r>
            <a:r>
              <a:rPr lang="pt-BR" sz="1400" i="1" dirty="0"/>
              <a:t>.</a:t>
            </a:r>
            <a:r>
              <a:rPr lang="pt-BR" sz="1400" dirty="0"/>
              <a:t>, vol. 58, no. 7, pp. 3436–3447, 2010</a:t>
            </a:r>
            <a:r>
              <a:rPr lang="pt-BR" sz="1400" dirty="0" smtClean="0"/>
              <a:t>. </a:t>
            </a:r>
          </a:p>
          <a:p>
            <a:pPr marL="0" indent="0">
              <a:buNone/>
            </a:pPr>
            <a:r>
              <a:rPr lang="en-GB" sz="1400" dirty="0" smtClean="0"/>
              <a:t>[</a:t>
            </a:r>
            <a:r>
              <a:rPr lang="en-GB" sz="1400" dirty="0"/>
              <a:t>5] E. M. </a:t>
            </a:r>
            <a:r>
              <a:rPr lang="en-GB" sz="1400" dirty="0" err="1"/>
              <a:t>Eksioglu</a:t>
            </a:r>
            <a:r>
              <a:rPr lang="en-GB" sz="1400" dirty="0"/>
              <a:t>, “Sparsity regularized RLS adaptive filtering,” </a:t>
            </a:r>
            <a:r>
              <a:rPr lang="en-GB" sz="1400" i="1" dirty="0" smtClean="0"/>
              <a:t>IET Signal </a:t>
            </a:r>
            <a:r>
              <a:rPr lang="en-GB" sz="1400" i="1" dirty="0"/>
              <a:t>Process.</a:t>
            </a:r>
            <a:r>
              <a:rPr lang="en-GB" sz="1400" dirty="0"/>
              <a:t>, vol. 5, no. 5, pp. 480–487, Aug. 2011.</a:t>
            </a:r>
          </a:p>
          <a:p>
            <a:pPr marL="0" indent="0">
              <a:buNone/>
            </a:pPr>
            <a:r>
              <a:rPr lang="en-GB" sz="1400" dirty="0"/>
              <a:t>[6] E. M. </a:t>
            </a:r>
            <a:r>
              <a:rPr lang="en-GB" sz="1400" dirty="0" err="1"/>
              <a:t>Eksioglu</a:t>
            </a:r>
            <a:r>
              <a:rPr lang="en-GB" sz="1400" dirty="0"/>
              <a:t> and A. L. </a:t>
            </a:r>
            <a:r>
              <a:rPr lang="en-GB" sz="1400" dirty="0" err="1"/>
              <a:t>Tanc</a:t>
            </a:r>
            <a:r>
              <a:rPr lang="en-GB" sz="1400" dirty="0"/>
              <a:t>, “RLS algorithm with convex regularization</a:t>
            </a:r>
            <a:r>
              <a:rPr lang="en-GB" sz="1400" dirty="0" smtClean="0"/>
              <a:t>,” </a:t>
            </a:r>
            <a:r>
              <a:rPr lang="en-GB" sz="1400" i="1" dirty="0" smtClean="0"/>
              <a:t>IEEE </a:t>
            </a:r>
            <a:r>
              <a:rPr lang="en-GB" sz="1400" i="1" dirty="0"/>
              <a:t>Signal Process. </a:t>
            </a:r>
            <a:r>
              <a:rPr lang="en-GB" sz="1400" i="1" dirty="0" err="1"/>
              <a:t>Lett</a:t>
            </a:r>
            <a:r>
              <a:rPr lang="en-GB" sz="1400" i="1" dirty="0"/>
              <a:t>.</a:t>
            </a:r>
            <a:r>
              <a:rPr lang="en-GB" sz="1400" dirty="0"/>
              <a:t>, vol. 18, no. 8, pp. 470–473, Aug</a:t>
            </a:r>
            <a:r>
              <a:rPr lang="en-GB" sz="1400" dirty="0" smtClean="0"/>
              <a:t>. 2011</a:t>
            </a:r>
            <a:r>
              <a:rPr lang="en-GB" sz="1400" dirty="0"/>
              <a:t>.</a:t>
            </a:r>
          </a:p>
          <a:p>
            <a:pPr marL="0" indent="0">
              <a:buNone/>
            </a:pPr>
            <a:r>
              <a:rPr lang="en-GB" sz="1400" dirty="0"/>
              <a:t>[7] N. </a:t>
            </a:r>
            <a:r>
              <a:rPr lang="en-GB" sz="1400" dirty="0" err="1"/>
              <a:t>Kalouptsidis</a:t>
            </a:r>
            <a:r>
              <a:rPr lang="en-GB" sz="1400" dirty="0"/>
              <a:t>, G. </a:t>
            </a:r>
            <a:r>
              <a:rPr lang="en-GB" sz="1400" dirty="0" err="1"/>
              <a:t>Mileounis</a:t>
            </a:r>
            <a:r>
              <a:rPr lang="en-GB" sz="1400" dirty="0"/>
              <a:t>, B. </a:t>
            </a:r>
            <a:r>
              <a:rPr lang="en-GB" sz="1400" dirty="0" err="1"/>
              <a:t>Babadi</a:t>
            </a:r>
            <a:r>
              <a:rPr lang="en-GB" sz="1400" dirty="0"/>
              <a:t>, and V. </a:t>
            </a:r>
            <a:r>
              <a:rPr lang="en-GB" sz="1400" dirty="0" err="1"/>
              <a:t>Tarokh</a:t>
            </a:r>
            <a:r>
              <a:rPr lang="en-GB" sz="1400" dirty="0"/>
              <a:t>, “</a:t>
            </a:r>
            <a:r>
              <a:rPr lang="en-GB" sz="1400" dirty="0" smtClean="0"/>
              <a:t>Adaptive algorithms </a:t>
            </a:r>
            <a:r>
              <a:rPr lang="en-GB" sz="1400" dirty="0"/>
              <a:t>for sparse system identification,” </a:t>
            </a:r>
            <a:r>
              <a:rPr lang="en-GB" sz="1400" i="1" dirty="0"/>
              <a:t>Signal Process.</a:t>
            </a:r>
            <a:r>
              <a:rPr lang="en-GB" sz="1400" dirty="0"/>
              <a:t>, vol. 91</a:t>
            </a:r>
            <a:r>
              <a:rPr lang="en-GB" sz="1400" dirty="0" smtClean="0"/>
              <a:t>, </a:t>
            </a:r>
            <a:r>
              <a:rPr lang="pt-BR" sz="1400" dirty="0" smtClean="0"/>
              <a:t>no</a:t>
            </a:r>
            <a:r>
              <a:rPr lang="pt-BR" sz="1400" dirty="0"/>
              <a:t>. 8, pp. 1910–1919, </a:t>
            </a:r>
            <a:r>
              <a:rPr lang="pt-BR" sz="1400" dirty="0" err="1"/>
              <a:t>Aug</a:t>
            </a:r>
            <a:r>
              <a:rPr lang="pt-BR" sz="1400" dirty="0"/>
              <a:t>. 2011</a:t>
            </a:r>
            <a:r>
              <a:rPr lang="pt-BR" sz="1400" dirty="0" smtClean="0"/>
              <a:t>.</a:t>
            </a:r>
          </a:p>
          <a:p>
            <a:pPr marL="0" indent="0">
              <a:buNone/>
            </a:pPr>
            <a:r>
              <a:rPr lang="en-GB" sz="1400" dirty="0" smtClean="0"/>
              <a:t>[</a:t>
            </a:r>
            <a:r>
              <a:rPr lang="en-GB" sz="1400" dirty="0"/>
              <a:t>8] E. J. </a:t>
            </a:r>
            <a:r>
              <a:rPr lang="en-GB" sz="1400" dirty="0" err="1"/>
              <a:t>Candes</a:t>
            </a:r>
            <a:r>
              <a:rPr lang="en-GB" sz="1400" dirty="0"/>
              <a:t>, M. </a:t>
            </a:r>
            <a:r>
              <a:rPr lang="en-GB" sz="1400" dirty="0" err="1"/>
              <a:t>Wakin</a:t>
            </a:r>
            <a:r>
              <a:rPr lang="en-GB" sz="1400" dirty="0"/>
              <a:t>, and S. Boyd, “Enhancing sparsity </a:t>
            </a:r>
            <a:r>
              <a:rPr lang="en-GB" sz="1400" dirty="0" smtClean="0"/>
              <a:t>by reweighted </a:t>
            </a:r>
            <a:r>
              <a:rPr lang="en-GB" sz="1400" dirty="0"/>
              <a:t>l1 minimization,” </a:t>
            </a:r>
            <a:r>
              <a:rPr lang="en-GB" sz="1400" i="1" dirty="0"/>
              <a:t>J. Fourier Anal. </a:t>
            </a:r>
            <a:r>
              <a:rPr lang="en-GB" sz="1400" i="1" dirty="0" err="1"/>
              <a:t>Applicat</a:t>
            </a:r>
            <a:r>
              <a:rPr lang="en-GB" sz="1400" i="1" dirty="0"/>
              <a:t>.</a:t>
            </a:r>
            <a:r>
              <a:rPr lang="en-GB" sz="1400" dirty="0"/>
              <a:t>, 2008</a:t>
            </a:r>
            <a:r>
              <a:rPr lang="en-GB" sz="1400" dirty="0" smtClean="0"/>
              <a:t>.</a:t>
            </a:r>
          </a:p>
          <a:p>
            <a:pPr marL="0" indent="0">
              <a:buNone/>
            </a:pPr>
            <a:r>
              <a:rPr lang="pt-BR" sz="1400" dirty="0" smtClean="0"/>
              <a:t>[</a:t>
            </a:r>
            <a:r>
              <a:rPr lang="pt-BR" sz="1400" dirty="0"/>
              <a:t>9] R. C. de </a:t>
            </a:r>
            <a:r>
              <a:rPr lang="pt-BR" sz="1400" dirty="0" err="1"/>
              <a:t>Lamare</a:t>
            </a:r>
            <a:r>
              <a:rPr lang="pt-BR" sz="1400" dirty="0"/>
              <a:t> </a:t>
            </a:r>
            <a:r>
              <a:rPr lang="pt-BR" sz="1400" dirty="0" err="1"/>
              <a:t>and</a:t>
            </a:r>
            <a:r>
              <a:rPr lang="pt-BR" sz="1400" dirty="0"/>
              <a:t> R. Sampaio-Neto, “</a:t>
            </a:r>
            <a:r>
              <a:rPr lang="pt-BR" sz="1400" dirty="0" err="1"/>
              <a:t>Adaptive</a:t>
            </a:r>
            <a:r>
              <a:rPr lang="pt-BR" sz="1400" dirty="0"/>
              <a:t> </a:t>
            </a:r>
            <a:r>
              <a:rPr lang="pt-BR" sz="1400" dirty="0" err="1" smtClean="0"/>
              <a:t>reduced-rank</a:t>
            </a:r>
            <a:r>
              <a:rPr lang="pt-BR" sz="1400" dirty="0" smtClean="0"/>
              <a:t> </a:t>
            </a:r>
            <a:r>
              <a:rPr lang="en-GB" sz="1400" dirty="0" smtClean="0"/>
              <a:t>MMSE </a:t>
            </a:r>
            <a:r>
              <a:rPr lang="en-GB" sz="1400" dirty="0"/>
              <a:t>filtering with interpolated FIR filters and adaptive interpolators</a:t>
            </a:r>
            <a:r>
              <a:rPr lang="en-GB" sz="1400" dirty="0" smtClean="0"/>
              <a:t>,” </a:t>
            </a:r>
            <a:r>
              <a:rPr lang="pt-BR" sz="1400" i="1" dirty="0" smtClean="0"/>
              <a:t>IEEE </a:t>
            </a:r>
            <a:r>
              <a:rPr lang="pt-BR" sz="1400" i="1" dirty="0" err="1"/>
              <a:t>Signal</a:t>
            </a:r>
            <a:r>
              <a:rPr lang="pt-BR" sz="1400" i="1" dirty="0"/>
              <a:t> </a:t>
            </a:r>
            <a:r>
              <a:rPr lang="pt-BR" sz="1400" i="1" dirty="0" err="1"/>
              <a:t>Process</a:t>
            </a:r>
            <a:r>
              <a:rPr lang="pt-BR" sz="1400" i="1" dirty="0"/>
              <a:t>. </a:t>
            </a:r>
            <a:r>
              <a:rPr lang="pt-BR" sz="1400" i="1" dirty="0" err="1"/>
              <a:t>Lett</a:t>
            </a:r>
            <a:r>
              <a:rPr lang="pt-BR" sz="1400" i="1" dirty="0"/>
              <a:t>.</a:t>
            </a:r>
            <a:r>
              <a:rPr lang="pt-BR" sz="1400" dirty="0"/>
              <a:t>, vol. 12, no. 3, Mar. 2005</a:t>
            </a:r>
            <a:r>
              <a:rPr lang="pt-BR" sz="1400" dirty="0" smtClean="0"/>
              <a:t>.</a:t>
            </a:r>
          </a:p>
          <a:p>
            <a:pPr marL="0" indent="0">
              <a:buNone/>
            </a:pPr>
            <a:r>
              <a:rPr lang="en-GB" sz="1400" dirty="0" smtClean="0"/>
              <a:t>[</a:t>
            </a:r>
            <a:r>
              <a:rPr lang="en-GB" sz="1400" dirty="0"/>
              <a:t>10] R. C. de </a:t>
            </a:r>
            <a:r>
              <a:rPr lang="en-GB" sz="1400" dirty="0" err="1"/>
              <a:t>Lamare</a:t>
            </a:r>
            <a:r>
              <a:rPr lang="en-GB" sz="1400" dirty="0"/>
              <a:t> and R. </a:t>
            </a:r>
            <a:r>
              <a:rPr lang="en-GB" sz="1400" dirty="0" err="1"/>
              <a:t>Sampaio-Neto</a:t>
            </a:r>
            <a:r>
              <a:rPr lang="en-GB" sz="1400" dirty="0"/>
              <a:t>, “Adaptive reduced-rank </a:t>
            </a:r>
            <a:r>
              <a:rPr lang="en-GB" sz="1400" dirty="0" smtClean="0"/>
              <a:t>processing based </a:t>
            </a:r>
            <a:r>
              <a:rPr lang="en-GB" sz="1400" dirty="0"/>
              <a:t>on joint and iterative interpolation, decimation, and filtering</a:t>
            </a:r>
            <a:r>
              <a:rPr lang="en-GB" sz="1400" dirty="0" smtClean="0"/>
              <a:t>,” </a:t>
            </a:r>
            <a:r>
              <a:rPr lang="pt-BR" sz="1400" i="1" dirty="0" smtClean="0"/>
              <a:t>IEEE </a:t>
            </a:r>
            <a:r>
              <a:rPr lang="pt-BR" sz="1400" i="1" dirty="0"/>
              <a:t>Trans. </a:t>
            </a:r>
            <a:r>
              <a:rPr lang="pt-BR" sz="1400" i="1" dirty="0" err="1"/>
              <a:t>Signal</a:t>
            </a:r>
            <a:r>
              <a:rPr lang="pt-BR" sz="1400" i="1" dirty="0"/>
              <a:t> </a:t>
            </a:r>
            <a:r>
              <a:rPr lang="pt-BR" sz="1400" i="1" dirty="0" err="1"/>
              <a:t>Process</a:t>
            </a:r>
            <a:r>
              <a:rPr lang="pt-BR" sz="1400" i="1" dirty="0"/>
              <a:t>.</a:t>
            </a:r>
            <a:r>
              <a:rPr lang="pt-BR" sz="1400" dirty="0"/>
              <a:t>, vol. 57, no. 7, pp. 2503–2514</a:t>
            </a:r>
            <a:r>
              <a:rPr lang="pt-BR" sz="1400" dirty="0" smtClean="0"/>
              <a:t>, </a:t>
            </a:r>
            <a:r>
              <a:rPr lang="en-GB" sz="1400" dirty="0" smtClean="0"/>
              <a:t>Jul</a:t>
            </a:r>
            <a:r>
              <a:rPr lang="en-GB" sz="1400" dirty="0"/>
              <a:t>. 2009.</a:t>
            </a:r>
          </a:p>
          <a:p>
            <a:pPr marL="0" indent="0">
              <a:buNone/>
            </a:pPr>
            <a:r>
              <a:rPr lang="en-GB" sz="1400" dirty="0"/>
              <a:t>[11] S. </a:t>
            </a:r>
            <a:r>
              <a:rPr lang="en-GB" sz="1400" dirty="0" err="1"/>
              <a:t>Haykin</a:t>
            </a:r>
            <a:r>
              <a:rPr lang="en-GB" sz="1400" i="1" dirty="0"/>
              <a:t>, Adaptive Filter Theory</a:t>
            </a:r>
            <a:r>
              <a:rPr lang="en-GB" sz="1400" dirty="0"/>
              <a:t>, 4th ed. ed. Upper Saddle River</a:t>
            </a:r>
            <a:r>
              <a:rPr lang="en-GB" sz="1400" dirty="0" smtClean="0"/>
              <a:t>, NJ</a:t>
            </a:r>
            <a:r>
              <a:rPr lang="en-GB" sz="1400" dirty="0"/>
              <a:t>, USA: Prentice-Hall, 2002.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2951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Introduction</a:t>
            </a:r>
          </a:p>
          <a:p>
            <a:endParaRPr lang="en-GB" dirty="0" smtClean="0"/>
          </a:p>
          <a:p>
            <a:r>
              <a:rPr lang="en-GB" dirty="0" smtClean="0"/>
              <a:t>Problem statement and the oracle </a:t>
            </a:r>
            <a:r>
              <a:rPr lang="en-GB" dirty="0"/>
              <a:t>a</a:t>
            </a:r>
            <a:r>
              <a:rPr lang="en-GB" dirty="0" smtClean="0"/>
              <a:t>lgorithm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Proposed </a:t>
            </a:r>
            <a:r>
              <a:rPr lang="en-GB" dirty="0"/>
              <a:t>a</a:t>
            </a:r>
            <a:r>
              <a:rPr lang="en-GB" dirty="0" smtClean="0"/>
              <a:t>lternating </a:t>
            </a:r>
            <a:r>
              <a:rPr lang="en-GB" dirty="0"/>
              <a:t>o</a:t>
            </a:r>
            <a:r>
              <a:rPr lang="en-GB" dirty="0" smtClean="0"/>
              <a:t>ptimization with </a:t>
            </a:r>
            <a:r>
              <a:rPr lang="en-GB" dirty="0"/>
              <a:t>s</a:t>
            </a:r>
            <a:r>
              <a:rPr lang="en-GB" dirty="0" smtClean="0"/>
              <a:t>hrinkage scheme</a:t>
            </a:r>
          </a:p>
          <a:p>
            <a:pPr lvl="1"/>
            <a:r>
              <a:rPr lang="en-GB" dirty="0" smtClean="0"/>
              <a:t>Adaptive algorithms</a:t>
            </a:r>
          </a:p>
          <a:p>
            <a:pPr lvl="1"/>
            <a:r>
              <a:rPr lang="en-GB" dirty="0" smtClean="0"/>
              <a:t>Computational complexity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Statistical analysis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Simulation results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Conclusions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114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Algorithms that can exploit sparsity have attracted a lot of interest in the last few years [1] and [2].</a:t>
            </a:r>
          </a:p>
          <a:p>
            <a:endParaRPr lang="en-GB" dirty="0"/>
          </a:p>
          <a:p>
            <a:r>
              <a:rPr lang="en-GB" dirty="0"/>
              <a:t>The basic idea is to exploit prior </a:t>
            </a:r>
            <a:r>
              <a:rPr lang="en-GB" dirty="0" smtClean="0"/>
              <a:t>knowledge about </a:t>
            </a:r>
            <a:r>
              <a:rPr lang="en-GB" dirty="0"/>
              <a:t>the sparsity present in the data that need to be processed for </a:t>
            </a:r>
            <a:r>
              <a:rPr lang="en-GB" dirty="0" smtClean="0"/>
              <a:t>several applications.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Key problem</a:t>
            </a:r>
            <a:r>
              <a:rPr lang="en-GB" dirty="0"/>
              <a:t>: existing methods </a:t>
            </a:r>
            <a:r>
              <a:rPr lang="en-GB" dirty="0" smtClean="0"/>
              <a:t>often exhibit performance degradation as compared to the oracle algorithm.</a:t>
            </a:r>
          </a:p>
          <a:p>
            <a:endParaRPr lang="en-GB" dirty="0"/>
          </a:p>
          <a:p>
            <a:r>
              <a:rPr lang="en-GB" dirty="0"/>
              <a:t>We propose novel sparsity-aware adaptive filtering </a:t>
            </a:r>
            <a:r>
              <a:rPr lang="en-GB" dirty="0" smtClean="0"/>
              <a:t>scheme and </a:t>
            </a:r>
            <a:r>
              <a:rPr lang="en-GB" dirty="0"/>
              <a:t>algorithms based on an alternating optimization strategy with shrinkage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1560" y="5877272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[1] Y. </a:t>
            </a:r>
            <a:r>
              <a:rPr lang="en-GB" sz="1200" dirty="0" err="1" smtClean="0"/>
              <a:t>Gu</a:t>
            </a:r>
            <a:r>
              <a:rPr lang="en-GB" sz="1200" dirty="0" smtClean="0"/>
              <a:t>, J. Jin, and S. Mei, “L0 Norm Constraint LMS Algorithm for Sparse System Identification,” IEEE Signal Processing Letters, vol. 16, pp. 774-777, 2009.</a:t>
            </a:r>
          </a:p>
          <a:p>
            <a:r>
              <a:rPr lang="en-GB" sz="1200" dirty="0" smtClean="0"/>
              <a:t>[2] Y. Chen, Y. </a:t>
            </a:r>
            <a:r>
              <a:rPr lang="en-GB" sz="1200" dirty="0" err="1" smtClean="0"/>
              <a:t>Gu</a:t>
            </a:r>
            <a:r>
              <a:rPr lang="en-GB" sz="1200" dirty="0" smtClean="0"/>
              <a:t>, and A. O. Hero, “Sparse LMS for system identification,” in Proc. of IEEE International Conference on Acoustics, Speech and Signal Processing, Apr. 19-24, 2009, pp. 3125-3128.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66897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 statement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859216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dirty="0" smtClean="0"/>
                  <a:t>Sparse </a:t>
                </a:r>
                <a:r>
                  <a:rPr lang="en-GB" dirty="0"/>
                  <a:t>system identification </a:t>
                </a:r>
                <a:r>
                  <a:rPr lang="en-GB" dirty="0" smtClean="0"/>
                  <a:t>problem: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r>
                  <a:rPr lang="en-GB" dirty="0" smtClean="0"/>
                  <a:t>The </a:t>
                </a:r>
                <a:r>
                  <a:rPr lang="en-GB" dirty="0"/>
                  <a:t>system observes </a:t>
                </a:r>
                <a:r>
                  <a:rPr lang="en-GB" dirty="0" smtClean="0"/>
                  <a:t>an </a:t>
                </a:r>
                <a:r>
                  <a:rPr lang="en-GB" dirty="0"/>
                  <a:t>M × </a:t>
                </a:r>
                <a:r>
                  <a:rPr lang="en-GB" dirty="0" smtClean="0"/>
                  <a:t>1 vector </a:t>
                </a:r>
                <a:r>
                  <a:rPr lang="en-GB" b="1" dirty="0"/>
                  <a:t>x</a:t>
                </a:r>
                <a:r>
                  <a:rPr lang="en-GB" dirty="0"/>
                  <a:t>[</a:t>
                </a:r>
                <a:r>
                  <a:rPr lang="en-GB" dirty="0" err="1"/>
                  <a:t>i</a:t>
                </a:r>
                <a:r>
                  <a:rPr lang="en-GB" dirty="0" smtClean="0"/>
                  <a:t>] at time instant I.</a:t>
                </a:r>
              </a:p>
              <a:p>
                <a:endParaRPr lang="en-GB" dirty="0"/>
              </a:p>
              <a:p>
                <a:r>
                  <a:rPr lang="en-GB" dirty="0" smtClean="0"/>
                  <a:t>Output of the system: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/>
                      </a:rPr>
                      <m:t>𝑑</m:t>
                    </m:r>
                    <m:r>
                      <a:rPr lang="en-GB" i="1" dirty="0" smtClean="0">
                        <a:latin typeface="Cambria Math"/>
                      </a:rPr>
                      <m:t>[</m:t>
                    </m:r>
                    <m:r>
                      <a:rPr lang="en-GB" i="1" dirty="0" err="1">
                        <a:latin typeface="Cambria Math"/>
                      </a:rPr>
                      <m:t>𝑖</m:t>
                    </m:r>
                    <m:r>
                      <a:rPr lang="en-GB" i="1" dirty="0">
                        <a:latin typeface="Cambria Math"/>
                      </a:rPr>
                      <m:t>] = </m:t>
                    </m:r>
                    <m:r>
                      <a:rPr lang="en-GB" b="1" i="1" dirty="0" err="1" smtClean="0">
                        <a:latin typeface="Cambria Math"/>
                      </a:rPr>
                      <m:t>𝒘</m:t>
                    </m:r>
                    <m:r>
                      <a:rPr lang="en-GB" i="1" baseline="30000" dirty="0" err="1" smtClean="0">
                        <a:latin typeface="Cambria Math"/>
                      </a:rPr>
                      <m:t>𝐻</m:t>
                    </m:r>
                    <m:r>
                      <a:rPr lang="en-GB" i="1" baseline="-25000" dirty="0" err="1" smtClean="0">
                        <a:latin typeface="Cambria Math"/>
                      </a:rPr>
                      <m:t>𝑜</m:t>
                    </m:r>
                    <m:r>
                      <a:rPr lang="en-GB" i="1" dirty="0" smtClean="0">
                        <a:latin typeface="Cambria Math"/>
                      </a:rPr>
                      <m:t> </m:t>
                    </m:r>
                    <m:r>
                      <a:rPr lang="en-GB" b="1" i="1" dirty="0" smtClean="0">
                        <a:latin typeface="Cambria Math"/>
                      </a:rPr>
                      <m:t>𝒙</m:t>
                    </m:r>
                    <m:r>
                      <a:rPr lang="en-GB" i="1" dirty="0" smtClean="0">
                        <a:latin typeface="Cambria Math"/>
                      </a:rPr>
                      <m:t>[</m:t>
                    </m:r>
                    <m:r>
                      <a:rPr lang="en-GB" i="1" dirty="0" err="1" smtClean="0">
                        <a:latin typeface="Cambria Math"/>
                      </a:rPr>
                      <m:t>𝑖</m:t>
                    </m:r>
                    <m:r>
                      <a:rPr lang="en-GB" i="1" dirty="0">
                        <a:latin typeface="Cambria Math"/>
                      </a:rPr>
                      <m:t>], </m:t>
                    </m:r>
                  </m:oMath>
                </a14:m>
                <a:r>
                  <a:rPr lang="en-GB" dirty="0"/>
                  <a:t>where </a:t>
                </a:r>
                <a14:m>
                  <m:oMath xmlns:m="http://schemas.openxmlformats.org/officeDocument/2006/math">
                    <m:r>
                      <a:rPr lang="en-GB" b="1" i="1" dirty="0" smtClean="0">
                        <a:latin typeface="Cambria Math"/>
                      </a:rPr>
                      <m:t>𝒘</m:t>
                    </m:r>
                    <m:r>
                      <a:rPr lang="en-GB" i="1" baseline="-25000" dirty="0" err="1">
                        <a:latin typeface="Cambria Math"/>
                      </a:rPr>
                      <m:t>𝑜</m:t>
                    </m:r>
                  </m:oMath>
                </a14:m>
                <a:r>
                  <a:rPr lang="en-GB" dirty="0"/>
                  <a:t> is an M-length </a:t>
                </a:r>
                <a:r>
                  <a:rPr lang="en-GB" dirty="0" smtClean="0"/>
                  <a:t>FIR </a:t>
                </a:r>
                <a:r>
                  <a:rPr lang="en-GB" dirty="0"/>
                  <a:t>filter that represents the actual </a:t>
                </a:r>
                <a:r>
                  <a:rPr lang="en-GB" dirty="0" smtClean="0"/>
                  <a:t>system.</a:t>
                </a:r>
              </a:p>
              <a:p>
                <a:endParaRPr lang="en-GB" dirty="0"/>
              </a:p>
              <a:p>
                <a:r>
                  <a:rPr lang="en-GB" dirty="0" smtClean="0"/>
                  <a:t>Output of an </a:t>
                </a:r>
                <a:r>
                  <a:rPr lang="en-GB" dirty="0"/>
                  <a:t>adaptive filter: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GB" i="1" dirty="0">
                            <a:latin typeface="Cambria Math"/>
                          </a:rPr>
                          <m:t>𝑑</m:t>
                        </m:r>
                      </m:e>
                    </m:acc>
                    <m:r>
                      <a:rPr lang="en-GB" i="1" dirty="0" smtClean="0">
                        <a:latin typeface="Cambria Math"/>
                      </a:rPr>
                      <m:t> [</m:t>
                    </m:r>
                    <m:r>
                      <a:rPr lang="en-GB" i="1" dirty="0" err="1" smtClean="0">
                        <a:latin typeface="Cambria Math"/>
                      </a:rPr>
                      <m:t>𝑖</m:t>
                    </m:r>
                    <m:r>
                      <a:rPr lang="en-GB" i="1" dirty="0">
                        <a:latin typeface="Cambria Math"/>
                      </a:rPr>
                      <m:t>] = </m:t>
                    </m:r>
                    <m:r>
                      <a:rPr lang="en-GB" b="1" i="1" dirty="0" err="1">
                        <a:latin typeface="Cambria Math"/>
                      </a:rPr>
                      <m:t>𝒘</m:t>
                    </m:r>
                    <m:r>
                      <a:rPr lang="en-GB" i="1" baseline="30000" dirty="0" err="1">
                        <a:latin typeface="Cambria Math"/>
                      </a:rPr>
                      <m:t>𝐻</m:t>
                    </m:r>
                    <m:r>
                      <a:rPr lang="en-GB" i="1" dirty="0">
                        <a:latin typeface="Cambria Math"/>
                      </a:rPr>
                      <m:t>[</m:t>
                    </m:r>
                    <m:r>
                      <a:rPr lang="en-GB" i="1" dirty="0" err="1">
                        <a:latin typeface="Cambria Math"/>
                      </a:rPr>
                      <m:t>𝑖</m:t>
                    </m:r>
                    <m:r>
                      <a:rPr lang="en-GB" i="1" dirty="0">
                        <a:latin typeface="Cambria Math"/>
                      </a:rPr>
                      <m:t>]</m:t>
                    </m:r>
                    <m:r>
                      <a:rPr lang="en-GB" b="1" i="1" dirty="0">
                        <a:latin typeface="Cambria Math"/>
                      </a:rPr>
                      <m:t>𝒙</m:t>
                    </m:r>
                    <m:r>
                      <a:rPr lang="en-GB" i="1" dirty="0">
                        <a:latin typeface="Cambria Math"/>
                      </a:rPr>
                      <m:t>[</m:t>
                    </m:r>
                    <m:r>
                      <a:rPr lang="en-GB" i="1" dirty="0" err="1">
                        <a:latin typeface="Cambria Math"/>
                      </a:rPr>
                      <m:t>𝑖</m:t>
                    </m:r>
                    <m:r>
                      <a:rPr lang="en-GB" i="1" dirty="0">
                        <a:latin typeface="Cambria Math"/>
                      </a:rPr>
                      <m:t>]</m:t>
                    </m:r>
                  </m:oMath>
                </a14:m>
                <a:endParaRPr lang="en-GB" dirty="0" smtClean="0"/>
              </a:p>
              <a:p>
                <a:endParaRPr lang="en-GB" dirty="0"/>
              </a:p>
              <a:p>
                <a:r>
                  <a:rPr lang="en-GB" dirty="0" smtClean="0"/>
                  <a:t>Optimization problem:</a:t>
                </a:r>
                <a:endParaRPr lang="en-GB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859216" cy="4525963"/>
              </a:xfrm>
              <a:blipFill rotWithShape="1">
                <a:blip r:embed="rId2"/>
                <a:stretch>
                  <a:fillRect l="-776" t="-6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797151"/>
            <a:ext cx="4536504" cy="623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550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Oracle algorithm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can identify the </a:t>
            </a:r>
            <a:r>
              <a:rPr lang="en-GB" dirty="0" smtClean="0"/>
              <a:t>positions of </a:t>
            </a:r>
            <a:r>
              <a:rPr lang="en-GB" dirty="0"/>
              <a:t>the non-zero coefficients and fully exploit the sparsity of the system under </a:t>
            </a:r>
            <a:r>
              <a:rPr lang="en-GB" dirty="0" smtClean="0"/>
              <a:t>consideration.</a:t>
            </a:r>
          </a:p>
          <a:p>
            <a:endParaRPr lang="en-GB" dirty="0"/>
          </a:p>
          <a:p>
            <a:r>
              <a:rPr lang="en-GB" dirty="0" smtClean="0"/>
              <a:t>Optimization problem: </a:t>
            </a:r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/>
              <a:t>where </a:t>
            </a:r>
            <a:r>
              <a:rPr lang="en-GB" dirty="0" smtClean="0"/>
              <a:t>         is </a:t>
            </a:r>
            <a:r>
              <a:rPr lang="en-GB" dirty="0"/>
              <a:t>an M × M diagonal matrix with the actual K positions of the non-zero coefficients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It requires </a:t>
            </a:r>
            <a:r>
              <a:rPr lang="en-GB" dirty="0"/>
              <a:t>an exhaustive search over all the possible K positions over M </a:t>
            </a:r>
            <a:r>
              <a:rPr lang="en-GB" dirty="0" smtClean="0"/>
              <a:t>possibilities plus the computation of the optimal filter.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140393"/>
            <a:ext cx="4968552" cy="540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781" y="3795652"/>
            <a:ext cx="400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617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Proposed </a:t>
            </a:r>
            <a:r>
              <a:rPr lang="en-GB" dirty="0"/>
              <a:t>a</a:t>
            </a:r>
            <a:r>
              <a:rPr lang="en-GB" dirty="0" smtClean="0"/>
              <a:t>lternating optimization with shrinkage scheme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4248472" cy="4525963"/>
          </a:xfrm>
        </p:spPr>
        <p:txBody>
          <a:bodyPr/>
          <a:lstStyle/>
          <a:p>
            <a:r>
              <a:rPr lang="en-GB" dirty="0"/>
              <a:t> </a:t>
            </a:r>
            <a:r>
              <a:rPr lang="en-GB" dirty="0" smtClean="0"/>
              <a:t>Two adaptive filters </a:t>
            </a:r>
            <a:r>
              <a:rPr lang="en-GB" dirty="0"/>
              <a:t>that are optimized in an alternating </a:t>
            </a:r>
            <a:r>
              <a:rPr lang="en-GB" dirty="0" smtClean="0"/>
              <a:t>fashion:</a:t>
            </a:r>
          </a:p>
          <a:p>
            <a:pPr lvl="1"/>
            <a:r>
              <a:rPr lang="en-GB" dirty="0" smtClean="0"/>
              <a:t>The 1</a:t>
            </a:r>
            <a:r>
              <a:rPr lang="en-GB" baseline="30000" dirty="0" smtClean="0"/>
              <a:t>st</a:t>
            </a:r>
            <a:r>
              <a:rPr lang="en-GB" dirty="0" smtClean="0"/>
              <a:t> adaptive </a:t>
            </a:r>
            <a:r>
              <a:rPr lang="en-GB" dirty="0"/>
              <a:t>filter </a:t>
            </a:r>
            <a:r>
              <a:rPr lang="en-GB" b="1" i="1" dirty="0"/>
              <a:t>p</a:t>
            </a:r>
            <a:r>
              <a:rPr lang="en-GB" dirty="0"/>
              <a:t>[</a:t>
            </a:r>
            <a:r>
              <a:rPr lang="en-GB" i="1" dirty="0" err="1"/>
              <a:t>i</a:t>
            </a:r>
            <a:r>
              <a:rPr lang="en-GB" dirty="0" smtClean="0"/>
              <a:t>] performs the role of the oracle.</a:t>
            </a:r>
          </a:p>
          <a:p>
            <a:pPr lvl="1"/>
            <a:r>
              <a:rPr lang="en-GB" dirty="0" smtClean="0"/>
              <a:t>The 2</a:t>
            </a:r>
            <a:r>
              <a:rPr lang="en-GB" baseline="30000" dirty="0" smtClean="0"/>
              <a:t>nd</a:t>
            </a:r>
            <a:r>
              <a:rPr lang="en-GB" dirty="0" smtClean="0"/>
              <a:t> adaptive filter </a:t>
            </a:r>
            <a:r>
              <a:rPr lang="en-GB" b="1" i="1" dirty="0" smtClean="0"/>
              <a:t>w</a:t>
            </a:r>
            <a:r>
              <a:rPr lang="en-GB" dirty="0" smtClean="0"/>
              <a:t>[</a:t>
            </a:r>
            <a:r>
              <a:rPr lang="en-GB" i="1" dirty="0" err="1" smtClean="0"/>
              <a:t>i</a:t>
            </a:r>
            <a:r>
              <a:rPr lang="en-GB" dirty="0"/>
              <a:t>] </a:t>
            </a:r>
            <a:r>
              <a:rPr lang="en-GB" dirty="0" smtClean="0"/>
              <a:t>estimates the non-zero parameters.</a:t>
            </a:r>
          </a:p>
          <a:p>
            <a:endParaRPr lang="en-GB" dirty="0"/>
          </a:p>
          <a:p>
            <a:r>
              <a:rPr lang="en-GB" dirty="0" smtClean="0"/>
              <a:t>Output of the proposed  scheme:</a:t>
            </a:r>
          </a:p>
          <a:p>
            <a:pPr marL="457200" lvl="1" indent="0">
              <a:buNone/>
            </a:pP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084164"/>
            <a:ext cx="4644008" cy="3118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93096"/>
            <a:ext cx="421957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Adaptive algorithms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579296" cy="5328592"/>
          </a:xfrm>
        </p:spPr>
        <p:txBody>
          <a:bodyPr>
            <a:normAutofit/>
          </a:bodyPr>
          <a:lstStyle/>
          <a:p>
            <a:r>
              <a:rPr lang="en-GB" dirty="0" smtClean="0"/>
              <a:t>Minimization of the cost function given by</a:t>
            </a:r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/>
              <a:t>where </a:t>
            </a:r>
            <a:r>
              <a:rPr lang="en-GB" dirty="0" smtClean="0"/>
              <a:t>  </a:t>
            </a:r>
            <a:r>
              <a:rPr lang="en-GB" i="1" dirty="0" smtClean="0"/>
              <a:t>   </a:t>
            </a:r>
            <a:r>
              <a:rPr lang="en-GB" dirty="0" smtClean="0"/>
              <a:t>and </a:t>
            </a:r>
            <a:r>
              <a:rPr lang="en-GB" i="1" dirty="0" smtClean="0"/>
              <a:t>     </a:t>
            </a:r>
            <a:r>
              <a:rPr lang="en-GB" dirty="0" smtClean="0"/>
              <a:t>are </a:t>
            </a:r>
            <a:r>
              <a:rPr lang="en-GB" dirty="0"/>
              <a:t>the regularization terms and f</a:t>
            </a:r>
            <a:r>
              <a:rPr lang="en-GB" dirty="0" smtClean="0"/>
              <a:t>(</a:t>
            </a:r>
            <a:r>
              <a:rPr lang="en-GB" b="1" dirty="0" smtClean="0"/>
              <a:t>.</a:t>
            </a:r>
            <a:r>
              <a:rPr lang="en-GB" dirty="0" smtClean="0"/>
              <a:t>) is a shrinkage function. </a:t>
            </a:r>
            <a:endParaRPr lang="en-GB" dirty="0"/>
          </a:p>
          <a:p>
            <a:endParaRPr lang="en-GB" sz="800" dirty="0"/>
          </a:p>
          <a:p>
            <a:r>
              <a:rPr lang="en-GB" dirty="0" smtClean="0"/>
              <a:t>Sparsity-aware LMS (SA-ALT-LMS) algorithm with alternating optimization: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where                                                          is </a:t>
            </a:r>
            <a:r>
              <a:rPr lang="en-GB" dirty="0"/>
              <a:t>the </a:t>
            </a:r>
            <a:r>
              <a:rPr lang="en-GB" dirty="0" smtClean="0"/>
              <a:t>error and </a:t>
            </a:r>
            <a:r>
              <a:rPr lang="el-GR" dirty="0" smtClean="0"/>
              <a:t>μ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dirty="0" smtClean="0"/>
              <a:t> </a:t>
            </a:r>
            <a:r>
              <a:rPr lang="el-GR" dirty="0" smtClean="0"/>
              <a:t>η</a:t>
            </a:r>
            <a:r>
              <a:rPr lang="en-GB" dirty="0" smtClean="0"/>
              <a:t> </a:t>
            </a:r>
            <a:r>
              <a:rPr lang="en-GB" dirty="0"/>
              <a:t>are the step </a:t>
            </a:r>
            <a:r>
              <a:rPr lang="en-GB" dirty="0" smtClean="0"/>
              <a:t>sizes.</a:t>
            </a:r>
          </a:p>
          <a:p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106" y="1913240"/>
            <a:ext cx="5041190" cy="43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6152" y="2636757"/>
            <a:ext cx="1524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991" y="2670095"/>
            <a:ext cx="1333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479656"/>
            <a:ext cx="511492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678" y="6035387"/>
            <a:ext cx="31242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396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Computational complexity and shrinkage functions</a:t>
            </a:r>
            <a:endParaRPr lang="en-GB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4984"/>
            <a:ext cx="8397174" cy="3176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427" y="1628800"/>
            <a:ext cx="33813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281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Statistical analysis (1/3)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With </a:t>
            </a:r>
            <a:r>
              <a:rPr lang="en-GB" b="1" dirty="0" err="1"/>
              <a:t>w</a:t>
            </a:r>
            <a:r>
              <a:rPr lang="en-GB" baseline="-25000" dirty="0" err="1"/>
              <a:t>o</a:t>
            </a:r>
            <a:r>
              <a:rPr lang="en-GB" dirty="0"/>
              <a:t> as the optimal filter and </a:t>
            </a:r>
            <a:r>
              <a:rPr lang="en-GB" b="1" dirty="0" err="1"/>
              <a:t>p</a:t>
            </a:r>
            <a:r>
              <a:rPr lang="en-GB" baseline="-25000" dirty="0" err="1"/>
              <a:t>o</a:t>
            </a:r>
            <a:r>
              <a:rPr lang="en-GB" dirty="0"/>
              <a:t> as the oracle </a:t>
            </a:r>
            <a:r>
              <a:rPr lang="en-GB" dirty="0" smtClean="0"/>
              <a:t>vector, the error vectors are</a:t>
            </a:r>
          </a:p>
          <a:p>
            <a:endParaRPr lang="en-GB" dirty="0"/>
          </a:p>
          <a:p>
            <a:r>
              <a:rPr lang="en-GB" dirty="0" smtClean="0"/>
              <a:t>Error signal: </a:t>
            </a:r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where                                                                           is the error signal of the optimal filter and the oracle.</a:t>
            </a:r>
          </a:p>
          <a:p>
            <a:r>
              <a:rPr lang="en-GB" dirty="0" smtClean="0"/>
              <a:t>The MSE can be written as  </a:t>
            </a:r>
            <a:endParaRPr lang="en-GB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132856"/>
            <a:ext cx="34861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336" y="2780927"/>
            <a:ext cx="46958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728277"/>
            <a:ext cx="39814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176" y="4869160"/>
            <a:ext cx="55054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447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1605</Words>
  <Application>Microsoft Office PowerPoint</Application>
  <PresentationFormat>Apresentação na tela (4:3)</PresentationFormat>
  <Paragraphs>155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Office Theme</vt:lpstr>
      <vt:lpstr>Sparsity-Aware Adaptive Algorithms Based on Alternating Optimization and Shrinkage</vt:lpstr>
      <vt:lpstr>Outline</vt:lpstr>
      <vt:lpstr>Introduction</vt:lpstr>
      <vt:lpstr>Problem statement</vt:lpstr>
      <vt:lpstr>Oracle algorithm</vt:lpstr>
      <vt:lpstr>Proposed alternating optimization with shrinkage scheme</vt:lpstr>
      <vt:lpstr>Adaptive algorithms</vt:lpstr>
      <vt:lpstr>Computational complexity and shrinkage functions</vt:lpstr>
      <vt:lpstr>Statistical analysis (1/3)</vt:lpstr>
      <vt:lpstr>Statistical analysis (2/3)</vt:lpstr>
      <vt:lpstr>Statistical analysis (3/3)</vt:lpstr>
      <vt:lpstr>Simulation Results (1/3)</vt:lpstr>
      <vt:lpstr>Simulation Results (2/3)</vt:lpstr>
      <vt:lpstr>Simulation Results (3/3)</vt:lpstr>
      <vt:lpstr>Conclusions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Rodrigo de Lamare</dc:creator>
  <cp:lastModifiedBy>Rodrigo de Lamare</cp:lastModifiedBy>
  <cp:revision>53</cp:revision>
  <cp:lastPrinted>2013-12-17T22:00:20Z</cp:lastPrinted>
  <dcterms:created xsi:type="dcterms:W3CDTF">2012-04-24T17:24:26Z</dcterms:created>
  <dcterms:modified xsi:type="dcterms:W3CDTF">2014-11-02T22:44:01Z</dcterms:modified>
</cp:coreProperties>
</file>